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70" r:id="rId1"/>
  </p:sldMasterIdLst>
  <p:notesMasterIdLst>
    <p:notesMasterId r:id="rId20"/>
  </p:notesMasterIdLst>
  <p:sldIdLst>
    <p:sldId id="256" r:id="rId2"/>
    <p:sldId id="257" r:id="rId3"/>
    <p:sldId id="277" r:id="rId4"/>
    <p:sldId id="278" r:id="rId5"/>
    <p:sldId id="279" r:id="rId6"/>
    <p:sldId id="262" r:id="rId7"/>
    <p:sldId id="273" r:id="rId8"/>
    <p:sldId id="267" r:id="rId9"/>
    <p:sldId id="274" r:id="rId10"/>
    <p:sldId id="268" r:id="rId11"/>
    <p:sldId id="275" r:id="rId12"/>
    <p:sldId id="269" r:id="rId13"/>
    <p:sldId id="271" r:id="rId14"/>
    <p:sldId id="270" r:id="rId15"/>
    <p:sldId id="263" r:id="rId16"/>
    <p:sldId id="276" r:id="rId17"/>
    <p:sldId id="264" r:id="rId18"/>
    <p:sldId id="280" r:id="rId19"/>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99"/>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01805BD-BB21-474C-B6CF-09665E90D6E1}">
  <a:tblStyle styleId="{701805BD-BB21-474C-B6CF-09665E90D6E1}" styleName="Table_0">
    <a:wholeTbl>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6529" autoAdjust="0"/>
  </p:normalViewPr>
  <p:slideViewPr>
    <p:cSldViewPr snapToGrid="0">
      <p:cViewPr varScale="1">
        <p:scale>
          <a:sx n="72" d="100"/>
          <a:sy n="72" d="100"/>
        </p:scale>
        <p:origin x="60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832908307679035E-2"/>
          <c:y val="0.15885632542690506"/>
          <c:w val="0.72174477973247642"/>
          <c:h val="0.84114367457309491"/>
        </c:manualLayout>
      </c:layout>
      <c:doughnutChart>
        <c:varyColors val="1"/>
        <c:ser>
          <c:idx val="0"/>
          <c:order val="0"/>
          <c:tx>
            <c:strRef>
              <c:f>Sheet1!$B$1</c:f>
              <c:strCache>
                <c:ptCount val="1"/>
                <c:pt idx="0">
                  <c:v>Sales</c:v>
                </c:pt>
              </c:strCache>
            </c:strRef>
          </c:tx>
          <c:spPr>
            <a:solidFill>
              <a:srgbClr val="C00000"/>
            </a:solidFill>
          </c:spPr>
          <c:dPt>
            <c:idx val="0"/>
            <c:bubble3D val="0"/>
            <c:spPr>
              <a:solidFill>
                <a:srgbClr val="C00000"/>
              </a:solidFill>
              <a:ln w="19050">
                <a:solidFill>
                  <a:schemeClr val="lt1"/>
                </a:solidFill>
              </a:ln>
              <a:effectLst/>
            </c:spPr>
            <c:extLst>
              <c:ext xmlns:c16="http://schemas.microsoft.com/office/drawing/2014/chart" uri="{C3380CC4-5D6E-409C-BE32-E72D297353CC}">
                <c16:uniqueId val="{00000001-1AD9-4871-BF00-B7650D04B5FF}"/>
              </c:ext>
            </c:extLst>
          </c:dPt>
          <c:dPt>
            <c:idx val="1"/>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1-9F52-4E31-8350-2FD3869E243B}"/>
              </c:ext>
            </c:extLst>
          </c:dPt>
          <c:cat>
            <c:strRef>
              <c:f>Sheet1!$A$2:$A$3</c:f>
              <c:strCache>
                <c:ptCount val="2"/>
                <c:pt idx="0">
                  <c:v>1st Qtr</c:v>
                </c:pt>
                <c:pt idx="1">
                  <c:v>2nd Qtr</c:v>
                </c:pt>
              </c:strCache>
            </c:strRef>
          </c:cat>
          <c:val>
            <c:numRef>
              <c:f>Sheet1!$B$2:$B$3</c:f>
              <c:numCache>
                <c:formatCode>General</c:formatCode>
                <c:ptCount val="2"/>
                <c:pt idx="0">
                  <c:v>61</c:v>
                </c:pt>
                <c:pt idx="1">
                  <c:v>39</c:v>
                </c:pt>
              </c:numCache>
            </c:numRef>
          </c:val>
          <c:extLst>
            <c:ext xmlns:c16="http://schemas.microsoft.com/office/drawing/2014/chart" uri="{C3380CC4-5D6E-409C-BE32-E72D297353CC}">
              <c16:uniqueId val="{00000000-9F52-4E31-8350-2FD3869E243B}"/>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832908307679035E-2"/>
          <c:y val="0.15885632542690506"/>
          <c:w val="0.72174477973247642"/>
          <c:h val="0.84114367457309491"/>
        </c:manualLayout>
      </c:layout>
      <c:doughnutChart>
        <c:varyColors val="1"/>
        <c:ser>
          <c:idx val="0"/>
          <c:order val="0"/>
          <c:tx>
            <c:strRef>
              <c:f>Sheet1!$B$1</c:f>
              <c:strCache>
                <c:ptCount val="1"/>
                <c:pt idx="0">
                  <c:v>Sales</c:v>
                </c:pt>
              </c:strCache>
            </c:strRef>
          </c:tx>
          <c:spPr>
            <a:solidFill>
              <a:srgbClr val="C00000"/>
            </a:solidFill>
          </c:spPr>
          <c:dPt>
            <c:idx val="0"/>
            <c:bubble3D val="0"/>
            <c:spPr>
              <a:solidFill>
                <a:srgbClr val="C00000"/>
              </a:solidFill>
              <a:ln w="19050">
                <a:solidFill>
                  <a:schemeClr val="lt1"/>
                </a:solidFill>
              </a:ln>
              <a:effectLst/>
            </c:spPr>
            <c:extLst>
              <c:ext xmlns:c16="http://schemas.microsoft.com/office/drawing/2014/chart" uri="{C3380CC4-5D6E-409C-BE32-E72D297353CC}">
                <c16:uniqueId val="{00000001-16B2-4118-B250-68A8726DFC75}"/>
              </c:ext>
            </c:extLst>
          </c:dPt>
          <c:dPt>
            <c:idx val="1"/>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3-16B2-4118-B250-68A8726DFC75}"/>
              </c:ext>
            </c:extLst>
          </c:dPt>
          <c:cat>
            <c:strRef>
              <c:f>Sheet1!$A$2:$A$3</c:f>
              <c:strCache>
                <c:ptCount val="2"/>
                <c:pt idx="0">
                  <c:v>1st Qtr</c:v>
                </c:pt>
                <c:pt idx="1">
                  <c:v>2nd Qtr</c:v>
                </c:pt>
              </c:strCache>
            </c:strRef>
          </c:cat>
          <c:val>
            <c:numRef>
              <c:f>Sheet1!$B$2:$B$3</c:f>
              <c:numCache>
                <c:formatCode>General</c:formatCode>
                <c:ptCount val="2"/>
                <c:pt idx="0">
                  <c:v>38</c:v>
                </c:pt>
                <c:pt idx="1">
                  <c:v>62</c:v>
                </c:pt>
              </c:numCache>
            </c:numRef>
          </c:val>
          <c:extLst>
            <c:ext xmlns:c16="http://schemas.microsoft.com/office/drawing/2014/chart" uri="{C3380CC4-5D6E-409C-BE32-E72D297353CC}">
              <c16:uniqueId val="{00000004-16B2-4118-B250-68A8726DFC75}"/>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8" name="Shape 12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7" name="Shape 19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6327350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7" name="Shape 19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6419596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7" name="Shape 19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1982338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7" name="Shape 19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9101955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4" name="Shape 20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4" name="Shape 20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0485800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Shape 2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1" name="Shape 22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Include at least 5 readings from the course</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Shape 2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1" name="Shape 22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Include at least 5 readings from the course</a:t>
            </a:r>
          </a:p>
        </p:txBody>
      </p:sp>
    </p:spTree>
    <p:extLst>
      <p:ext uri="{BB962C8B-B14F-4D97-AF65-F5344CB8AC3E}">
        <p14:creationId xmlns:p14="http://schemas.microsoft.com/office/powerpoint/2010/main" val="3960992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6" name="Shape 13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Company info</a:t>
            </a:r>
          </a:p>
          <a:p>
            <a:pPr lvl="0">
              <a:spcBef>
                <a:spcPts val="0"/>
              </a:spcBef>
              <a:buNone/>
            </a:pPr>
            <a:r>
              <a:rPr lang="en"/>
              <a:t>Specify we will focus on retail </a:t>
            </a:r>
          </a:p>
          <a:p>
            <a:pPr lvl="0">
              <a:spcBef>
                <a:spcPts val="0"/>
              </a:spcBef>
              <a:buNone/>
            </a:pPr>
            <a:r>
              <a:rPr lang="en"/>
              <a:t>Instructions:</a:t>
            </a:r>
          </a:p>
          <a:p>
            <a:pPr lvl="0">
              <a:spcBef>
                <a:spcPts val="0"/>
              </a:spcBef>
              <a:buNone/>
            </a:pPr>
            <a:r>
              <a:rPr lang="en" sz="850">
                <a:solidFill>
                  <a:srgbClr val="353535"/>
                </a:solidFill>
                <a:highlight>
                  <a:srgbClr val="FFFFFF"/>
                </a:highlight>
                <a:latin typeface="Verdana"/>
                <a:ea typeface="Verdana"/>
                <a:cs typeface="Verdana"/>
                <a:sym typeface="Verdana"/>
              </a:rPr>
              <a:t>1. An introduction to the organization, including some information on i ts financial performance, location, business, etc.</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2" name="Shape 1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9307175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2" name="Shape 1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2125195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7" name="Shape 19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7" name="Shape 19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7373812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7" name="Shape 19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5509963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7" name="Shape 19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5291627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7" name="Shape 19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8435618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0"/>
        <p:cNvGrpSpPr/>
        <p:nvPr/>
      </p:nvGrpSpPr>
      <p:grpSpPr>
        <a:xfrm>
          <a:off x="0" y="0"/>
          <a:ext cx="0" cy="0"/>
          <a:chOff x="0" y="0"/>
          <a:chExt cx="0" cy="0"/>
        </a:xfrm>
      </p:grpSpPr>
      <p:sp>
        <p:nvSpPr>
          <p:cNvPr id="11" name="Shape 11"/>
          <p:cNvSpPr txBox="1">
            <a:spLocks noGrp="1"/>
          </p:cNvSpPr>
          <p:nvPr>
            <p:ph type="ctrTitle"/>
          </p:nvPr>
        </p:nvSpPr>
        <p:spPr>
          <a:xfrm>
            <a:off x="311708" y="992766"/>
            <a:ext cx="8520600" cy="2736900"/>
          </a:xfrm>
          <a:prstGeom prst="rect">
            <a:avLst/>
          </a:prstGeom>
        </p:spPr>
        <p:txBody>
          <a:bodyPr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2" name="Shape 12"/>
          <p:cNvSpPr txBox="1">
            <a:spLocks noGrp="1"/>
          </p:cNvSpPr>
          <p:nvPr>
            <p:ph type="subTitle" idx="1"/>
          </p:nvPr>
        </p:nvSpPr>
        <p:spPr>
          <a:xfrm>
            <a:off x="311700" y="3778833"/>
            <a:ext cx="8520600" cy="10569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311700" y="1474833"/>
            <a:ext cx="8520600" cy="2618100"/>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7" name="Shape 47"/>
          <p:cNvSpPr txBox="1">
            <a:spLocks noGrp="1"/>
          </p:cNvSpPr>
          <p:nvPr>
            <p:ph type="body" idx="1"/>
          </p:nvPr>
        </p:nvSpPr>
        <p:spPr>
          <a:xfrm>
            <a:off x="311700" y="4202966"/>
            <a:ext cx="8520600" cy="17343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8" name="Shape 48"/>
          <p:cNvSpPr txBox="1">
            <a:spLocks noGrp="1"/>
          </p:cNvSpPr>
          <p:nvPr>
            <p:ph type="sldNum" idx="12"/>
          </p:nvPr>
        </p:nvSpPr>
        <p:spPr>
          <a:xfrm>
            <a:off x="8458600" y="6187472"/>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9"/>
        <p:cNvGrpSpPr/>
        <p:nvPr/>
      </p:nvGrpSpPr>
      <p:grpSpPr>
        <a:xfrm>
          <a:off x="0" y="0"/>
          <a:ext cx="0" cy="0"/>
          <a:chOff x="0" y="0"/>
          <a:chExt cx="0" cy="0"/>
        </a:xfrm>
      </p:grpSpPr>
      <p:sp>
        <p:nvSpPr>
          <p:cNvPr id="50" name="Shape 50"/>
          <p:cNvSpPr txBox="1">
            <a:spLocks noGrp="1"/>
          </p:cNvSpPr>
          <p:nvPr>
            <p:ph type="sldNum" idx="12"/>
          </p:nvPr>
        </p:nvSpPr>
        <p:spPr>
          <a:xfrm>
            <a:off x="8458600" y="6187472"/>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0A72DD-B8C5-4BD3-97E8-8AFD10B2326E}" type="datetimeFigureOut">
              <a:rPr lang="en-CA" smtClean="0"/>
              <a:t>27/11/2016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8458600" y="6187472"/>
            <a:ext cx="548700" cy="524700"/>
          </a:xfrm>
          <a:prstGeom prst="rect">
            <a:avLst/>
          </a:prstGeom>
        </p:spPr>
        <p:txBody>
          <a:bodyPr/>
          <a:lstStyle/>
          <a:p>
            <a:fld id="{9877A758-3B2C-4C5B-9951-256E8E58AF36}" type="slidenum">
              <a:rPr lang="en-CA" smtClean="0"/>
              <a:t>‹#›</a:t>
            </a:fld>
            <a:endParaRPr lang="en-CA"/>
          </a:p>
        </p:txBody>
      </p:sp>
    </p:spTree>
    <p:extLst>
      <p:ext uri="{BB962C8B-B14F-4D97-AF65-F5344CB8AC3E}">
        <p14:creationId xmlns:p14="http://schemas.microsoft.com/office/powerpoint/2010/main" val="5869060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4"/>
        <p:cNvGrpSpPr/>
        <p:nvPr/>
      </p:nvGrpSpPr>
      <p:grpSpPr>
        <a:xfrm>
          <a:off x="0" y="0"/>
          <a:ext cx="0" cy="0"/>
          <a:chOff x="0" y="0"/>
          <a:chExt cx="0" cy="0"/>
        </a:xfrm>
      </p:grpSpPr>
      <p:sp>
        <p:nvSpPr>
          <p:cNvPr id="15" name="Shape 15"/>
          <p:cNvSpPr txBox="1">
            <a:spLocks noGrp="1"/>
          </p:cNvSpPr>
          <p:nvPr>
            <p:ph type="title"/>
          </p:nvPr>
        </p:nvSpPr>
        <p:spPr>
          <a:xfrm>
            <a:off x="311700" y="2867800"/>
            <a:ext cx="8520600" cy="11223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6" name="Shape 16"/>
          <p:cNvSpPr txBox="1">
            <a:spLocks noGrp="1"/>
          </p:cNvSpPr>
          <p:nvPr>
            <p:ph type="sldNum" idx="12"/>
          </p:nvPr>
        </p:nvSpPr>
        <p:spPr>
          <a:xfrm>
            <a:off x="8458600" y="6187472"/>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311700" y="593366"/>
            <a:ext cx="8520600" cy="7635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body" idx="1"/>
          </p:nvPr>
        </p:nvSpPr>
        <p:spPr>
          <a:xfrm>
            <a:off x="311700" y="1536633"/>
            <a:ext cx="8520600" cy="4555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0" name="Shape 20"/>
          <p:cNvSpPr txBox="1">
            <a:spLocks noGrp="1"/>
          </p:cNvSpPr>
          <p:nvPr>
            <p:ph type="sldNum" idx="12"/>
          </p:nvPr>
        </p:nvSpPr>
        <p:spPr>
          <a:xfrm>
            <a:off x="8458600" y="6187472"/>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311700" y="593366"/>
            <a:ext cx="8520600" cy="7635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3" name="Shape 23"/>
          <p:cNvSpPr txBox="1">
            <a:spLocks noGrp="1"/>
          </p:cNvSpPr>
          <p:nvPr>
            <p:ph type="body" idx="1"/>
          </p:nvPr>
        </p:nvSpPr>
        <p:spPr>
          <a:xfrm>
            <a:off x="311700" y="1536633"/>
            <a:ext cx="3999900" cy="45552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body" idx="2"/>
          </p:nvPr>
        </p:nvSpPr>
        <p:spPr>
          <a:xfrm>
            <a:off x="4832400" y="1536633"/>
            <a:ext cx="3999900" cy="45552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5" name="Shape 25"/>
          <p:cNvSpPr txBox="1">
            <a:spLocks noGrp="1"/>
          </p:cNvSpPr>
          <p:nvPr>
            <p:ph type="sldNum" idx="12"/>
          </p:nvPr>
        </p:nvSpPr>
        <p:spPr>
          <a:xfrm>
            <a:off x="8458600" y="6187472"/>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311700" y="593366"/>
            <a:ext cx="8520600" cy="7635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8" name="Shape 28"/>
          <p:cNvSpPr txBox="1">
            <a:spLocks noGrp="1"/>
          </p:cNvSpPr>
          <p:nvPr>
            <p:ph type="sldNum" idx="12"/>
          </p:nvPr>
        </p:nvSpPr>
        <p:spPr>
          <a:xfrm>
            <a:off x="8458600" y="6187472"/>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311700" y="740800"/>
            <a:ext cx="2808000" cy="1007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1" name="Shape 31"/>
          <p:cNvSpPr txBox="1">
            <a:spLocks noGrp="1"/>
          </p:cNvSpPr>
          <p:nvPr>
            <p:ph type="body" idx="1"/>
          </p:nvPr>
        </p:nvSpPr>
        <p:spPr>
          <a:xfrm>
            <a:off x="311700" y="1852800"/>
            <a:ext cx="2808000" cy="42393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2" name="Shape 32"/>
          <p:cNvSpPr txBox="1">
            <a:spLocks noGrp="1"/>
          </p:cNvSpPr>
          <p:nvPr>
            <p:ph type="sldNum" idx="12"/>
          </p:nvPr>
        </p:nvSpPr>
        <p:spPr>
          <a:xfrm>
            <a:off x="8458600" y="6187472"/>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490250" y="600200"/>
            <a:ext cx="6367800" cy="54543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5" name="Shape 35"/>
          <p:cNvSpPr txBox="1">
            <a:spLocks noGrp="1"/>
          </p:cNvSpPr>
          <p:nvPr>
            <p:ph type="sldNum" idx="12"/>
          </p:nvPr>
        </p:nvSpPr>
        <p:spPr>
          <a:xfrm>
            <a:off x="8458600" y="6187472"/>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6"/>
        <p:cNvGrpSpPr/>
        <p:nvPr/>
      </p:nvGrpSpPr>
      <p:grpSpPr>
        <a:xfrm>
          <a:off x="0" y="0"/>
          <a:ext cx="0" cy="0"/>
          <a:chOff x="0" y="0"/>
          <a:chExt cx="0" cy="0"/>
        </a:xfrm>
      </p:grpSpPr>
      <p:sp>
        <p:nvSpPr>
          <p:cNvPr id="37" name="Shape 37"/>
          <p:cNvSpPr/>
          <p:nvPr/>
        </p:nvSpPr>
        <p:spPr>
          <a:xfrm>
            <a:off x="4572000" y="-166"/>
            <a:ext cx="4572000" cy="68580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38" name="Shape 38"/>
          <p:cNvSpPr txBox="1">
            <a:spLocks noGrp="1"/>
          </p:cNvSpPr>
          <p:nvPr>
            <p:ph type="title"/>
          </p:nvPr>
        </p:nvSpPr>
        <p:spPr>
          <a:xfrm>
            <a:off x="265500" y="1644233"/>
            <a:ext cx="4045200" cy="19764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9" name="Shape 39"/>
          <p:cNvSpPr txBox="1">
            <a:spLocks noGrp="1"/>
          </p:cNvSpPr>
          <p:nvPr>
            <p:ph type="subTitle" idx="1"/>
          </p:nvPr>
        </p:nvSpPr>
        <p:spPr>
          <a:xfrm>
            <a:off x="265500" y="3737433"/>
            <a:ext cx="4045200" cy="16467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40" name="Shape 40"/>
          <p:cNvSpPr txBox="1">
            <a:spLocks noGrp="1"/>
          </p:cNvSpPr>
          <p:nvPr>
            <p:ph type="body" idx="2"/>
          </p:nvPr>
        </p:nvSpPr>
        <p:spPr>
          <a:xfrm>
            <a:off x="4939500" y="965433"/>
            <a:ext cx="3837000" cy="49269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1" name="Shape 41"/>
          <p:cNvSpPr txBox="1">
            <a:spLocks noGrp="1"/>
          </p:cNvSpPr>
          <p:nvPr>
            <p:ph type="sldNum" idx="12"/>
          </p:nvPr>
        </p:nvSpPr>
        <p:spPr>
          <a:xfrm>
            <a:off x="8458600" y="6187472"/>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2"/>
        <p:cNvGrpSpPr/>
        <p:nvPr/>
      </p:nvGrpSpPr>
      <p:grpSpPr>
        <a:xfrm>
          <a:off x="0" y="0"/>
          <a:ext cx="0" cy="0"/>
          <a:chOff x="0" y="0"/>
          <a:chExt cx="0" cy="0"/>
        </a:xfrm>
      </p:grpSpPr>
      <p:sp>
        <p:nvSpPr>
          <p:cNvPr id="43" name="Shape 43"/>
          <p:cNvSpPr txBox="1">
            <a:spLocks noGrp="1"/>
          </p:cNvSpPr>
          <p:nvPr>
            <p:ph type="body" idx="1"/>
          </p:nvPr>
        </p:nvSpPr>
        <p:spPr>
          <a:xfrm>
            <a:off x="311700" y="5640766"/>
            <a:ext cx="5998800" cy="8067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4" name="Shape 44"/>
          <p:cNvSpPr txBox="1">
            <a:spLocks noGrp="1"/>
          </p:cNvSpPr>
          <p:nvPr>
            <p:ph type="sldNum" idx="12"/>
          </p:nvPr>
        </p:nvSpPr>
        <p:spPr>
          <a:xfrm>
            <a:off x="8458600" y="6187472"/>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593366"/>
            <a:ext cx="8520600" cy="763500"/>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536633"/>
            <a:ext cx="8520600" cy="45552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72"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5.emf"/></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microsoft.com/office/2007/relationships/hdphoto" Target="../media/hdphoto2.wdp"/><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8" Type="http://schemas.openxmlformats.org/officeDocument/2006/relationships/hyperlink" Target="http://corp.canadiantire.ca/EN/CorporateCitizenship/ResponsibleSourcing/Pages/default.aspx" TargetMode="External"/><Relationship Id="rId3" Type="http://schemas.openxmlformats.org/officeDocument/2006/relationships/image" Target="../media/image3.png"/><Relationship Id="rId7" Type="http://schemas.openxmlformats.org/officeDocument/2006/relationships/hyperlink" Target="http://corp.canadiantire.ca/EN/CorporateCitizenship/EnvironmentalSustainability/Pages/default.aspx" TargetMode="External"/><Relationship Id="rId12" Type="http://schemas.openxmlformats.org/officeDocument/2006/relationships/hyperlink" Target="http://sustainability.canadiantirecorporation.ca/_doc/CTC_SR_PDF_2016_09_02.pdf"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hyperlink" Target="http://corp.canadiantire.ca/EN/CorporateCitizenship/Pages/default.aspx" TargetMode="External"/><Relationship Id="rId11" Type="http://schemas.openxmlformats.org/officeDocument/2006/relationships/hyperlink" Target="http://s2.q4cdn.com/913390117/files/doc_financials/annual/2015/Canadian-Tire-Corporation_2015-Annual-Report_ENG.pdf" TargetMode="External"/><Relationship Id="rId5" Type="http://schemas.openxmlformats.org/officeDocument/2006/relationships/hyperlink" Target="http://corp.canadiantire.ca/EN/CorporateCitizenship/Commitment/Pages/default.aspx" TargetMode="External"/><Relationship Id="rId10" Type="http://schemas.openxmlformats.org/officeDocument/2006/relationships/hyperlink" Target="http://corp.canadiantire.ca/EN/CorporateCitizenship/EnvironmentalSustainability/Documents/Sustainability_ENG_December%2019,%202013_FINAL.pdf" TargetMode="External"/><Relationship Id="rId4" Type="http://schemas.openxmlformats.org/officeDocument/2006/relationships/hyperlink" Target="http://corp.canadiantire.ca/EN/AboutUs/Pages/default.aspx" TargetMode="External"/><Relationship Id="rId9" Type="http://schemas.openxmlformats.org/officeDocument/2006/relationships/hyperlink" Target="http://corp.canadiantire.ca/EN/JOINOURTEAM/EXPERIENCEDPROFESSIONALS/Pages/RetailStores.aspx"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s://learn.uwaterloo.ca/content/enforced/266638-ENBUS602_081_cel_1169/Modules/Module%2005/5a2_LeadershipAndRoles.pdf?_&amp;d2lSessionVal=qsXp1t5NazG5Vk11a0dushlAI&amp;ou=266638" TargetMode="External"/><Relationship Id="rId3" Type="http://schemas.openxmlformats.org/officeDocument/2006/relationships/image" Target="../media/image3.png"/><Relationship Id="rId7" Type="http://schemas.openxmlformats.org/officeDocument/2006/relationships/hyperlink" Target="https://learn.uwaterloo.ca/content/enforced/266638-ENBUS602_081_cel_1169/Modules/Module%2001/1c1_IntroductionToSustainableDevelopment.pdf?_&amp;d2lSessionVal=HIrDjbFQWDVU7rm0uyitr8pZB&amp;ou=266638"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hyperlink" Target="https://learn.uwaterloo.ca/content/enforced/266638-ENBUS602_081_cel_1169/Modules/Module%2001/1c1_IntroductionToSustainableDevelopment.pdf?ou=266638" TargetMode="External"/><Relationship Id="rId11" Type="http://schemas.openxmlformats.org/officeDocument/2006/relationships/hyperlink" Target="https://learn.uwaterloo.ca/content/enforced/266638-ENBUS602_081_cel_1169/eReserves/ReviewingDecadeBOPConcept.pdf?ou=266638" TargetMode="External"/><Relationship Id="rId5" Type="http://schemas.openxmlformats.org/officeDocument/2006/relationships/hyperlink" Target="https://learn.uwaterloo.ca/content/enforced/266638-ENBUS602_081_cel_1169/Modules/Module%2002/2b1_HistoryOfCorporateSustainability.pdf?_&amp;d2lSessionVal=HIrDjbFQWDVU7rm0uyitr8pZB&amp;ou=266638" TargetMode="External"/><Relationship Id="rId10" Type="http://schemas.openxmlformats.org/officeDocument/2006/relationships/hyperlink" Target="http://www.thecanadianencyclopedia.ca/en/article/canadian-tire-corporation-limited/" TargetMode="External"/><Relationship Id="rId4" Type="http://schemas.openxmlformats.org/officeDocument/2006/relationships/hyperlink" Target="https://learn.uwaterloo.ca/content/enforced/266638-ENBUS602_081_cel_1169/Modules/Module%2002/2b1_" TargetMode="External"/><Relationship Id="rId9" Type="http://schemas.openxmlformats.org/officeDocument/2006/relationships/hyperlink" Target="https://learn.uwaterloo.ca/content/enforced/266638-ENBUS602_081_cel_1169/eReserves/GreatLeap.pdf?ou=266638"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hyperlink" Target="http://www.bsci-intl.org/" TargetMode="External"/><Relationship Id="rId4" Type="http://schemas.openxmlformats.org/officeDocument/2006/relationships/hyperlink" Target="http://corp.canadiantire.ca/EN/AboutUs/Documents/CTC%20Supplier%20Code%20of%20Conduct%20July%204%202012.pdf"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Shape 130"/>
          <p:cNvSpPr txBox="1">
            <a:spLocks noGrp="1"/>
          </p:cNvSpPr>
          <p:nvPr>
            <p:ph type="ctrTitle"/>
          </p:nvPr>
        </p:nvSpPr>
        <p:spPr>
          <a:xfrm>
            <a:off x="449761" y="3212128"/>
            <a:ext cx="8520600" cy="513687"/>
          </a:xfrm>
          <a:prstGeom prst="rect">
            <a:avLst/>
          </a:prstGeom>
        </p:spPr>
        <p:txBody>
          <a:bodyPr lIns="91425" tIns="91425" rIns="91425" bIns="91425" anchor="b" anchorCtr="0">
            <a:noAutofit/>
          </a:bodyPr>
          <a:lstStyle/>
          <a:p>
            <a:r>
              <a:rPr lang="en" sz="2400"/>
              <a:t>Sustainability Issues and Opportunities</a:t>
            </a:r>
            <a:endParaRPr lang="en" sz="1400">
              <a:solidFill>
                <a:srgbClr val="FF0000"/>
              </a:solidFill>
            </a:endParaRPr>
          </a:p>
        </p:txBody>
      </p:sp>
      <p:sp>
        <p:nvSpPr>
          <p:cNvPr id="131" name="Shape 131"/>
          <p:cNvSpPr txBox="1">
            <a:spLocks noGrp="1"/>
          </p:cNvSpPr>
          <p:nvPr>
            <p:ph type="subTitle" idx="1"/>
          </p:nvPr>
        </p:nvSpPr>
        <p:spPr>
          <a:xfrm>
            <a:off x="337100" y="4351513"/>
            <a:ext cx="8520600" cy="2286354"/>
          </a:xfrm>
          <a:prstGeom prst="rect">
            <a:avLst/>
          </a:prstGeom>
        </p:spPr>
        <p:txBody>
          <a:bodyPr lIns="91425" tIns="91425" rIns="91425" bIns="91425" anchor="t" anchorCtr="0">
            <a:noAutofit/>
          </a:bodyPr>
          <a:lstStyle/>
          <a:p>
            <a:pPr lvl="0" algn="l">
              <a:spcBef>
                <a:spcPts val="0"/>
              </a:spcBef>
              <a:buClr>
                <a:schemeClr val="dk1"/>
              </a:buClr>
              <a:buSzPct val="78571"/>
              <a:buFont typeface="Arial"/>
              <a:buNone/>
            </a:pPr>
            <a:r>
              <a:rPr lang="en" sz="1400" b="1">
                <a:solidFill>
                  <a:schemeClr val="dk1"/>
                </a:solidFill>
              </a:rPr>
              <a:t>Retail Team Members:</a:t>
            </a:r>
          </a:p>
          <a:p>
            <a:pPr marL="457200" lvl="0" indent="-69850" algn="l">
              <a:lnSpc>
                <a:spcPct val="115000"/>
              </a:lnSpc>
              <a:spcBef>
                <a:spcPts val="0"/>
              </a:spcBef>
              <a:buClr>
                <a:schemeClr val="dk1"/>
              </a:buClr>
              <a:buSzPct val="78571"/>
              <a:buFont typeface="Arial"/>
              <a:buNone/>
            </a:pPr>
            <a:r>
              <a:rPr lang="en" sz="1400">
                <a:solidFill>
                  <a:schemeClr val="dk1"/>
                </a:solidFill>
              </a:rPr>
              <a:t>Pham, Viet Ha</a:t>
            </a:r>
          </a:p>
          <a:p>
            <a:pPr marL="457200" lvl="0" indent="-69850" algn="l">
              <a:lnSpc>
                <a:spcPct val="115000"/>
              </a:lnSpc>
              <a:spcBef>
                <a:spcPts val="0"/>
              </a:spcBef>
              <a:buClr>
                <a:schemeClr val="dk1"/>
              </a:buClr>
              <a:buSzPct val="78571"/>
              <a:buFont typeface="Arial"/>
              <a:buNone/>
            </a:pPr>
            <a:r>
              <a:rPr lang="en" sz="1400">
                <a:solidFill>
                  <a:schemeClr val="dk1"/>
                </a:solidFill>
              </a:rPr>
              <a:t>Rahman, Safwan</a:t>
            </a:r>
          </a:p>
          <a:p>
            <a:pPr marL="457200" lvl="0" indent="-69850" algn="l">
              <a:lnSpc>
                <a:spcPct val="115000"/>
              </a:lnSpc>
              <a:spcBef>
                <a:spcPts val="0"/>
              </a:spcBef>
              <a:buClr>
                <a:schemeClr val="dk1"/>
              </a:buClr>
              <a:buSzPct val="78571"/>
              <a:buFont typeface="Arial"/>
              <a:buNone/>
            </a:pPr>
            <a:r>
              <a:rPr lang="en" sz="1400">
                <a:solidFill>
                  <a:schemeClr val="dk1"/>
                </a:solidFill>
              </a:rPr>
              <a:t>Rodriguez, Sheila</a:t>
            </a:r>
          </a:p>
          <a:p>
            <a:pPr marL="457200" lvl="0" indent="-69850" algn="l">
              <a:lnSpc>
                <a:spcPct val="115000"/>
              </a:lnSpc>
              <a:spcBef>
                <a:spcPts val="0"/>
              </a:spcBef>
              <a:buClr>
                <a:schemeClr val="dk1"/>
              </a:buClr>
              <a:buSzPct val="78571"/>
              <a:buFont typeface="Arial"/>
              <a:buNone/>
            </a:pPr>
            <a:r>
              <a:rPr lang="en" sz="1400">
                <a:solidFill>
                  <a:schemeClr val="dk1"/>
                </a:solidFill>
              </a:rPr>
              <a:t>Ruiz, Carlos</a:t>
            </a:r>
          </a:p>
          <a:p>
            <a:pPr lvl="0" algn="l">
              <a:lnSpc>
                <a:spcPct val="115000"/>
              </a:lnSpc>
              <a:spcBef>
                <a:spcPts val="0"/>
              </a:spcBef>
              <a:buClr>
                <a:schemeClr val="dk1"/>
              </a:buClr>
              <a:buSzPct val="78571"/>
              <a:buFont typeface="Arial"/>
              <a:buNone/>
            </a:pPr>
            <a:r>
              <a:rPr lang="en" sz="1400" b="1">
                <a:solidFill>
                  <a:schemeClr val="dk1"/>
                </a:solidFill>
              </a:rPr>
              <a:t>Class: </a:t>
            </a:r>
            <a:r>
              <a:rPr lang="en" sz="1400">
                <a:solidFill>
                  <a:schemeClr val="dk1"/>
                </a:solidFill>
              </a:rPr>
              <a:t>ENBUS 602 at the School of Environment, Enterprise and Development, University of Waterloo</a:t>
            </a:r>
          </a:p>
          <a:p>
            <a:pPr lvl="0" algn="l">
              <a:spcBef>
                <a:spcPts val="0"/>
              </a:spcBef>
              <a:buClr>
                <a:schemeClr val="dk1"/>
              </a:buClr>
              <a:buSzPct val="78571"/>
              <a:buFont typeface="Arial"/>
              <a:buNone/>
            </a:pPr>
            <a:r>
              <a:rPr lang="en" sz="1400" b="1">
                <a:solidFill>
                  <a:schemeClr val="dk1"/>
                </a:solidFill>
              </a:rPr>
              <a:t>Professor:</a:t>
            </a:r>
            <a:r>
              <a:rPr lang="en" sz="1400">
                <a:solidFill>
                  <a:schemeClr val="dk1"/>
                </a:solidFill>
              </a:rPr>
              <a:t> Dr. Amelia Clarke</a:t>
            </a:r>
          </a:p>
          <a:p>
            <a:pPr lvl="0" algn="l">
              <a:spcBef>
                <a:spcPts val="0"/>
              </a:spcBef>
              <a:buClr>
                <a:schemeClr val="dk1"/>
              </a:buClr>
              <a:buSzPct val="78571"/>
              <a:buFont typeface="Arial"/>
              <a:buNone/>
            </a:pPr>
            <a:r>
              <a:rPr lang="en" sz="1400" b="1">
                <a:solidFill>
                  <a:schemeClr val="dk1"/>
                </a:solidFill>
              </a:rPr>
              <a:t>Date Submitted: </a:t>
            </a:r>
            <a:r>
              <a:rPr lang="en" sz="1400">
                <a:solidFill>
                  <a:schemeClr val="dk1"/>
                </a:solidFill>
              </a:rPr>
              <a:t>November 27, 2016</a:t>
            </a:r>
          </a:p>
          <a:p>
            <a:pPr lvl="0" algn="l">
              <a:spcBef>
                <a:spcPts val="0"/>
              </a:spcBef>
              <a:buClr>
                <a:schemeClr val="dk1"/>
              </a:buClr>
              <a:buSzPct val="78571"/>
              <a:buFont typeface="Arial"/>
              <a:buNone/>
            </a:pPr>
            <a:endParaRPr lang="en" sz="1400">
              <a:solidFill>
                <a:schemeClr val="dk1"/>
              </a:solidFill>
            </a:endParaRPr>
          </a:p>
          <a:p>
            <a:pPr lvl="0" algn="l">
              <a:spcBef>
                <a:spcPts val="0"/>
              </a:spcBef>
              <a:buNone/>
            </a:pPr>
            <a:endParaRPr/>
          </a:p>
        </p:txBody>
      </p:sp>
      <p:pic>
        <p:nvPicPr>
          <p:cNvPr id="132" name="Shape 132"/>
          <p:cNvPicPr preferRelativeResize="0"/>
          <p:nvPr/>
        </p:nvPicPr>
        <p:blipFill>
          <a:blip r:embed="rId3">
            <a:alphaModFix/>
          </a:blip>
          <a:stretch>
            <a:fillRect/>
          </a:stretch>
        </p:blipFill>
        <p:spPr>
          <a:xfrm>
            <a:off x="3237873" y="578902"/>
            <a:ext cx="2944376" cy="2633226"/>
          </a:xfrm>
          <a:prstGeom prst="rect">
            <a:avLst/>
          </a:prstGeom>
          <a:noFill/>
          <a:ln>
            <a:noFill/>
          </a:ln>
        </p:spPr>
      </p:pic>
      <p:grpSp>
        <p:nvGrpSpPr>
          <p:cNvPr id="4" name="Group 3"/>
          <p:cNvGrpSpPr/>
          <p:nvPr/>
        </p:nvGrpSpPr>
        <p:grpSpPr>
          <a:xfrm>
            <a:off x="2275621" y="3725815"/>
            <a:ext cx="4702867" cy="367284"/>
            <a:chOff x="2187438" y="3811953"/>
            <a:chExt cx="4702867" cy="367284"/>
          </a:xfrm>
        </p:grpSpPr>
        <p:pic>
          <p:nvPicPr>
            <p:cNvPr id="1028" name="Picture 4" descr="Image result for WEBSITE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87438" y="3811953"/>
              <a:ext cx="377487" cy="36728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589128" y="3871460"/>
              <a:ext cx="4301177" cy="307777"/>
            </a:xfrm>
            <a:prstGeom prst="rect">
              <a:avLst/>
            </a:prstGeom>
          </p:spPr>
          <p:txBody>
            <a:bodyPr wrap="none">
              <a:spAutoFit/>
            </a:bodyPr>
            <a:lstStyle/>
            <a:p>
              <a:r>
                <a:rPr lang="en-US" b="1"/>
                <a:t>Visit </a:t>
              </a:r>
              <a:r>
                <a:rPr lang="en-US" b="1">
                  <a:solidFill>
                    <a:srgbClr val="FF0000"/>
                  </a:solidFill>
                </a:rPr>
                <a:t>bit.ly/canadiantire602 </a:t>
              </a:r>
              <a:r>
                <a:rPr lang="en-US" b="1"/>
                <a:t>for more information!</a:t>
              </a:r>
              <a:endParaRPr lang="en-US"/>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grpSp>
        <p:nvGrpSpPr>
          <p:cNvPr id="8" name="Group 7"/>
          <p:cNvGrpSpPr/>
          <p:nvPr/>
        </p:nvGrpSpPr>
        <p:grpSpPr>
          <a:xfrm>
            <a:off x="8322907" y="6164803"/>
            <a:ext cx="694093" cy="627838"/>
            <a:chOff x="8322907" y="6164803"/>
            <a:chExt cx="694093" cy="627838"/>
          </a:xfrm>
        </p:grpSpPr>
        <p:pic>
          <p:nvPicPr>
            <p:cNvPr id="9" name="Picture 8"/>
            <p:cNvPicPr>
              <a:picLocks noChangeAspect="1"/>
            </p:cNvPicPr>
            <p:nvPr/>
          </p:nvPicPr>
          <p:blipFill>
            <a:blip r:embed="rId3"/>
            <a:stretch>
              <a:fillRect/>
            </a:stretch>
          </p:blipFill>
          <p:spPr>
            <a:xfrm>
              <a:off x="8322907" y="6164803"/>
              <a:ext cx="694093" cy="627838"/>
            </a:xfrm>
            <a:prstGeom prst="rect">
              <a:avLst/>
            </a:prstGeom>
          </p:spPr>
        </p:pic>
        <p:sp>
          <p:nvSpPr>
            <p:cNvPr id="10" name="TextBox 9"/>
            <p:cNvSpPr txBox="1"/>
            <p:nvPr/>
          </p:nvSpPr>
          <p:spPr>
            <a:xfrm>
              <a:off x="8527927" y="6324834"/>
              <a:ext cx="284052" cy="307777"/>
            </a:xfrm>
            <a:prstGeom prst="rect">
              <a:avLst/>
            </a:prstGeom>
            <a:noFill/>
          </p:spPr>
          <p:txBody>
            <a:bodyPr wrap="none" rtlCol="0">
              <a:spAutoFit/>
            </a:bodyPr>
            <a:lstStyle/>
            <a:p>
              <a:pPr algn="ctr"/>
              <a:r>
                <a:rPr lang="en-US" b="1">
                  <a:solidFill>
                    <a:schemeClr val="bg1"/>
                  </a:solidFill>
                </a:rPr>
                <a:t>9</a:t>
              </a:r>
            </a:p>
          </p:txBody>
        </p:sp>
      </p:grpSp>
      <p:sp>
        <p:nvSpPr>
          <p:cNvPr id="12" name="Shape 184"/>
          <p:cNvSpPr txBox="1">
            <a:spLocks noGrp="1"/>
          </p:cNvSpPr>
          <p:nvPr>
            <p:ph type="title"/>
          </p:nvPr>
        </p:nvSpPr>
        <p:spPr>
          <a:xfrm>
            <a:off x="1" y="66467"/>
            <a:ext cx="9144000" cy="552580"/>
          </a:xfrm>
          <a:prstGeom prst="rect">
            <a:avLst/>
          </a:prstGeom>
        </p:spPr>
        <p:txBody>
          <a:bodyPr lIns="91425" tIns="91425" rIns="91425" bIns="91425" anchor="t" anchorCtr="0">
            <a:noAutofit/>
          </a:bodyPr>
          <a:lstStyle/>
          <a:p>
            <a:pPr lvl="0">
              <a:spcBef>
                <a:spcPts val="0"/>
              </a:spcBef>
              <a:buNone/>
            </a:pPr>
            <a:r>
              <a:rPr lang="en" sz="2200" u="sng"/>
              <a:t>4. Solutions through Business Functions (cont.)</a:t>
            </a:r>
          </a:p>
        </p:txBody>
      </p:sp>
      <p:sp>
        <p:nvSpPr>
          <p:cNvPr id="11" name="Rectangle 10"/>
          <p:cNvSpPr/>
          <p:nvPr/>
        </p:nvSpPr>
        <p:spPr>
          <a:xfrm>
            <a:off x="1" y="538128"/>
            <a:ext cx="9144001" cy="307777"/>
          </a:xfrm>
          <a:prstGeom prst="rect">
            <a:avLst/>
          </a:prstGeom>
          <a:solidFill>
            <a:srgbClr val="FF0000"/>
          </a:solidFill>
        </p:spPr>
        <p:txBody>
          <a:bodyPr wrap="square">
            <a:spAutoFit/>
          </a:bodyPr>
          <a:lstStyle/>
          <a:p>
            <a:pPr algn="ctr"/>
            <a:r>
              <a:rPr lang="en-US" b="1">
                <a:solidFill>
                  <a:schemeClr val="bg1"/>
                </a:solidFill>
              </a:rPr>
              <a:t>Operations, Manufacturing Innovation and IT</a:t>
            </a:r>
            <a:endParaRPr lang="en-US">
              <a:solidFill>
                <a:schemeClr val="bg1"/>
              </a:solidFill>
            </a:endParaRPr>
          </a:p>
        </p:txBody>
      </p:sp>
      <p:sp>
        <p:nvSpPr>
          <p:cNvPr id="13" name="TextBox 12"/>
          <p:cNvSpPr txBox="1"/>
          <p:nvPr/>
        </p:nvSpPr>
        <p:spPr>
          <a:xfrm>
            <a:off x="130283" y="901824"/>
            <a:ext cx="8883436" cy="5047536"/>
          </a:xfrm>
          <a:prstGeom prst="rect">
            <a:avLst/>
          </a:prstGeom>
          <a:noFill/>
        </p:spPr>
        <p:txBody>
          <a:bodyPr wrap="square" rtlCol="0">
            <a:spAutoFit/>
          </a:bodyPr>
          <a:lstStyle/>
          <a:p>
            <a:r>
              <a:rPr lang="en-US"/>
              <a:t>CTC’s focus on productivity ensures its business growth through more efficient operations, while minimizing its environmental footprint. Operational controls are also in place to measure the company’s performance on key strategies, as well as provide the basis for a corrective plan of action. The company’s continued innovation towards improved production methodology, effective information systems, and flexible manufacturing are leading to successful results in cost leadership/ differentiation strategies – all of which ethical sourcing is directly or indirectly related.</a:t>
            </a:r>
          </a:p>
          <a:p>
            <a:r>
              <a:rPr lang="en-US" b="1"/>
              <a:t> </a:t>
            </a:r>
            <a:endParaRPr lang="en-US"/>
          </a:p>
          <a:p>
            <a:r>
              <a:rPr lang="en-US" b="1"/>
              <a:t>Operations:</a:t>
            </a:r>
            <a:endParaRPr lang="en-US"/>
          </a:p>
          <a:p>
            <a:pPr marL="171450" lvl="0" indent="-171450">
              <a:buFont typeface="Arial" panose="020B0604020202020204" pitchFamily="34" charset="0"/>
              <a:buChar char="•"/>
            </a:pPr>
            <a:r>
              <a:rPr lang="en-US"/>
              <a:t>Continue to integrate sustainability goals and practices into business operations whereby ethical sourcing results in a value-add for internal and external stakeholders</a:t>
            </a:r>
          </a:p>
          <a:p>
            <a:pPr marL="171450" lvl="0" indent="-171450">
              <a:buFont typeface="Arial" panose="020B0604020202020204" pitchFamily="34" charset="0"/>
              <a:buChar char="•"/>
            </a:pPr>
            <a:r>
              <a:rPr lang="en-US"/>
              <a:t>Ethically source and buy materials for retail operations through store retrofits, lighting retrofits, and roofing retrofits including rooftop solar systems installed on 32 of their stores</a:t>
            </a:r>
          </a:p>
          <a:p>
            <a:r>
              <a:rPr lang="en-US" b="1"/>
              <a:t> </a:t>
            </a:r>
            <a:endParaRPr lang="en-US"/>
          </a:p>
          <a:p>
            <a:r>
              <a:rPr lang="en-US" b="1"/>
              <a:t>Manufacturing Innovation:</a:t>
            </a:r>
            <a:endParaRPr lang="en-US"/>
          </a:p>
          <a:p>
            <a:pPr marL="171450" lvl="0" indent="-171450">
              <a:buFont typeface="Arial" panose="020B0604020202020204" pitchFamily="34" charset="0"/>
              <a:buChar char="•"/>
            </a:pPr>
            <a:r>
              <a:rPr lang="en-US"/>
              <a:t>Continue with product and process innovation exemplified in the company’s </a:t>
            </a:r>
            <a:r>
              <a:rPr lang="en-US" i="1"/>
              <a:t>Structural Packaging Test</a:t>
            </a:r>
            <a:r>
              <a:rPr lang="en-US"/>
              <a:t> (SPT) to improve the current supply chain handling process. </a:t>
            </a:r>
          </a:p>
          <a:p>
            <a:pPr lvl="2"/>
            <a:r>
              <a:rPr lang="en-US"/>
              <a:t>          - Products and their packaging are put through a series of rigorous tests to minimize damage during </a:t>
            </a:r>
          </a:p>
          <a:p>
            <a:pPr lvl="2"/>
            <a:r>
              <a:rPr lang="en-US"/>
              <a:t>            shipping, handling and storage.</a:t>
            </a:r>
          </a:p>
          <a:p>
            <a:pPr marL="171450" lvl="0" indent="-171450">
              <a:buFont typeface="Arial" panose="020B0604020202020204" pitchFamily="34" charset="0"/>
              <a:buChar char="•"/>
            </a:pPr>
            <a:r>
              <a:rPr lang="en-US"/>
              <a:t>Continue to focus on product development teams to find ways to manufacture and ship these products more efficiently</a:t>
            </a:r>
          </a:p>
          <a:p>
            <a:pPr lvl="0"/>
            <a:r>
              <a:rPr lang="en-US"/>
              <a:t>          - Currently, CTC has been able to increase the density of products per pallet and package by 40-50%, </a:t>
            </a:r>
          </a:p>
          <a:p>
            <a:pPr lvl="0"/>
            <a:r>
              <a:rPr lang="en-US"/>
              <a:t>            reducing the number of containers coming from China. </a:t>
            </a:r>
          </a:p>
          <a:p>
            <a:pPr marL="171450" lvl="0" indent="-171450">
              <a:buFont typeface="Arial" panose="020B0604020202020204" pitchFamily="34" charset="0"/>
              <a:buChar char="•"/>
            </a:pPr>
            <a:r>
              <a:rPr lang="en-US"/>
              <a:t>Consider sourcing from more sustainable factories in the future.</a:t>
            </a:r>
          </a:p>
        </p:txBody>
      </p:sp>
    </p:spTree>
    <p:extLst>
      <p:ext uri="{BB962C8B-B14F-4D97-AF65-F5344CB8AC3E}">
        <p14:creationId xmlns:p14="http://schemas.microsoft.com/office/powerpoint/2010/main" val="27631828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grpSp>
        <p:nvGrpSpPr>
          <p:cNvPr id="8" name="Group 7"/>
          <p:cNvGrpSpPr/>
          <p:nvPr/>
        </p:nvGrpSpPr>
        <p:grpSpPr>
          <a:xfrm>
            <a:off x="8322907" y="6164803"/>
            <a:ext cx="694093" cy="627838"/>
            <a:chOff x="8322907" y="6164803"/>
            <a:chExt cx="694093" cy="627838"/>
          </a:xfrm>
        </p:grpSpPr>
        <p:pic>
          <p:nvPicPr>
            <p:cNvPr id="9" name="Picture 8"/>
            <p:cNvPicPr>
              <a:picLocks noChangeAspect="1"/>
            </p:cNvPicPr>
            <p:nvPr/>
          </p:nvPicPr>
          <p:blipFill>
            <a:blip r:embed="rId3"/>
            <a:stretch>
              <a:fillRect/>
            </a:stretch>
          </p:blipFill>
          <p:spPr>
            <a:xfrm>
              <a:off x="8322907" y="6164803"/>
              <a:ext cx="694093" cy="627838"/>
            </a:xfrm>
            <a:prstGeom prst="rect">
              <a:avLst/>
            </a:prstGeom>
          </p:spPr>
        </p:pic>
        <p:sp>
          <p:nvSpPr>
            <p:cNvPr id="10" name="TextBox 9"/>
            <p:cNvSpPr txBox="1"/>
            <p:nvPr/>
          </p:nvSpPr>
          <p:spPr>
            <a:xfrm>
              <a:off x="8478234" y="6324834"/>
              <a:ext cx="383438" cy="307777"/>
            </a:xfrm>
            <a:prstGeom prst="rect">
              <a:avLst/>
            </a:prstGeom>
            <a:noFill/>
          </p:spPr>
          <p:txBody>
            <a:bodyPr wrap="none" rtlCol="0">
              <a:spAutoFit/>
            </a:bodyPr>
            <a:lstStyle/>
            <a:p>
              <a:pPr algn="ctr"/>
              <a:r>
                <a:rPr lang="en-US" b="1">
                  <a:solidFill>
                    <a:schemeClr val="bg1"/>
                  </a:solidFill>
                </a:rPr>
                <a:t>10</a:t>
              </a:r>
            </a:p>
          </p:txBody>
        </p:sp>
      </p:grpSp>
      <p:sp>
        <p:nvSpPr>
          <p:cNvPr id="12" name="Shape 184"/>
          <p:cNvSpPr txBox="1">
            <a:spLocks noGrp="1"/>
          </p:cNvSpPr>
          <p:nvPr>
            <p:ph type="title"/>
          </p:nvPr>
        </p:nvSpPr>
        <p:spPr>
          <a:xfrm>
            <a:off x="1" y="66467"/>
            <a:ext cx="9144000" cy="552580"/>
          </a:xfrm>
          <a:prstGeom prst="rect">
            <a:avLst/>
          </a:prstGeom>
        </p:spPr>
        <p:txBody>
          <a:bodyPr lIns="91425" tIns="91425" rIns="91425" bIns="91425" anchor="t" anchorCtr="0">
            <a:noAutofit/>
          </a:bodyPr>
          <a:lstStyle/>
          <a:p>
            <a:pPr lvl="0">
              <a:spcBef>
                <a:spcPts val="0"/>
              </a:spcBef>
              <a:buNone/>
            </a:pPr>
            <a:r>
              <a:rPr lang="en" sz="2200" u="sng"/>
              <a:t>4. Solutions through Business Functions (cont.)</a:t>
            </a:r>
          </a:p>
        </p:txBody>
      </p:sp>
      <p:sp>
        <p:nvSpPr>
          <p:cNvPr id="11" name="Rectangle 10"/>
          <p:cNvSpPr/>
          <p:nvPr/>
        </p:nvSpPr>
        <p:spPr>
          <a:xfrm>
            <a:off x="1" y="538128"/>
            <a:ext cx="9144001" cy="307777"/>
          </a:xfrm>
          <a:prstGeom prst="rect">
            <a:avLst/>
          </a:prstGeom>
          <a:solidFill>
            <a:srgbClr val="FF0000"/>
          </a:solidFill>
        </p:spPr>
        <p:txBody>
          <a:bodyPr wrap="square">
            <a:spAutoFit/>
          </a:bodyPr>
          <a:lstStyle/>
          <a:p>
            <a:pPr algn="ctr"/>
            <a:r>
              <a:rPr lang="en-US" b="1">
                <a:solidFill>
                  <a:schemeClr val="bg1"/>
                </a:solidFill>
              </a:rPr>
              <a:t>Operations, Manufacturing Innovation and IT (cont.)</a:t>
            </a:r>
            <a:endParaRPr lang="en-US">
              <a:solidFill>
                <a:schemeClr val="bg1"/>
              </a:solidFill>
            </a:endParaRPr>
          </a:p>
        </p:txBody>
      </p:sp>
      <p:sp>
        <p:nvSpPr>
          <p:cNvPr id="13" name="TextBox 12"/>
          <p:cNvSpPr txBox="1"/>
          <p:nvPr/>
        </p:nvSpPr>
        <p:spPr>
          <a:xfrm>
            <a:off x="130283" y="901824"/>
            <a:ext cx="8883436" cy="1815882"/>
          </a:xfrm>
          <a:prstGeom prst="rect">
            <a:avLst/>
          </a:prstGeom>
          <a:noFill/>
        </p:spPr>
        <p:txBody>
          <a:bodyPr wrap="square" rtlCol="0">
            <a:spAutoFit/>
          </a:bodyPr>
          <a:lstStyle/>
          <a:p>
            <a:endParaRPr lang="en-US"/>
          </a:p>
          <a:p>
            <a:r>
              <a:rPr lang="en-US" b="1"/>
              <a:t>Information Technology:</a:t>
            </a:r>
            <a:endParaRPr lang="en-US"/>
          </a:p>
          <a:p>
            <a:pPr marL="171450" lvl="0" indent="-171450">
              <a:buFont typeface="Arial" panose="020B0604020202020204" pitchFamily="34" charset="0"/>
              <a:buChar char="•"/>
            </a:pPr>
            <a:r>
              <a:rPr lang="en-US"/>
              <a:t>Implement continuous technology-enabled reporting to connect raw materials, components, manufacturing and retailers all to cloud</a:t>
            </a:r>
          </a:p>
          <a:p>
            <a:pPr marL="171450" lvl="0" indent="-171450">
              <a:buFont typeface="Arial" panose="020B0604020202020204" pitchFamily="34" charset="0"/>
              <a:buChar char="•"/>
            </a:pPr>
            <a:r>
              <a:rPr lang="en-US"/>
              <a:t>Consider new agile methodologies because the next generation of retail technology leaders will require a culture of innovation:</a:t>
            </a:r>
          </a:p>
          <a:p>
            <a:pPr lvl="1"/>
            <a:r>
              <a:rPr lang="en-US"/>
              <a:t>          - Launching new digital technology, mobile, and e-commerce functionality </a:t>
            </a:r>
          </a:p>
          <a:p>
            <a:pPr lvl="1"/>
            <a:r>
              <a:rPr lang="en-US"/>
              <a:t>          - Creating new platforms for service delivery across brands.</a:t>
            </a:r>
          </a:p>
        </p:txBody>
      </p:sp>
      <p:pic>
        <p:nvPicPr>
          <p:cNvPr id="2" name="Picture 1"/>
          <p:cNvPicPr>
            <a:picLocks noChangeAspect="1"/>
          </p:cNvPicPr>
          <p:nvPr/>
        </p:nvPicPr>
        <p:blipFill>
          <a:blip r:embed="rId4"/>
          <a:stretch>
            <a:fillRect/>
          </a:stretch>
        </p:blipFill>
        <p:spPr>
          <a:xfrm>
            <a:off x="1681509" y="2892504"/>
            <a:ext cx="5780984" cy="3133799"/>
          </a:xfrm>
          <a:prstGeom prst="rect">
            <a:avLst/>
          </a:prstGeom>
        </p:spPr>
      </p:pic>
      <p:sp>
        <p:nvSpPr>
          <p:cNvPr id="14" name="TextBox 13"/>
          <p:cNvSpPr txBox="1"/>
          <p:nvPr/>
        </p:nvSpPr>
        <p:spPr>
          <a:xfrm>
            <a:off x="2969559" y="6085648"/>
            <a:ext cx="3204883" cy="276999"/>
          </a:xfrm>
          <a:prstGeom prst="rect">
            <a:avLst/>
          </a:prstGeom>
          <a:noFill/>
        </p:spPr>
        <p:txBody>
          <a:bodyPr wrap="square" rtlCol="0">
            <a:spAutoFit/>
          </a:bodyPr>
          <a:lstStyle/>
          <a:p>
            <a:r>
              <a:rPr lang="en-US" sz="1200" i="1"/>
              <a:t>CTC’s online shopping website (CTC)</a:t>
            </a:r>
          </a:p>
        </p:txBody>
      </p:sp>
    </p:spTree>
    <p:extLst>
      <p:ext uri="{BB962C8B-B14F-4D97-AF65-F5344CB8AC3E}">
        <p14:creationId xmlns:p14="http://schemas.microsoft.com/office/powerpoint/2010/main" val="6575212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grpSp>
        <p:nvGrpSpPr>
          <p:cNvPr id="8" name="Group 7"/>
          <p:cNvGrpSpPr/>
          <p:nvPr/>
        </p:nvGrpSpPr>
        <p:grpSpPr>
          <a:xfrm>
            <a:off x="8322907" y="6164803"/>
            <a:ext cx="694093" cy="627838"/>
            <a:chOff x="8322907" y="6164803"/>
            <a:chExt cx="694093" cy="627838"/>
          </a:xfrm>
        </p:grpSpPr>
        <p:pic>
          <p:nvPicPr>
            <p:cNvPr id="9" name="Picture 8"/>
            <p:cNvPicPr>
              <a:picLocks noChangeAspect="1"/>
            </p:cNvPicPr>
            <p:nvPr/>
          </p:nvPicPr>
          <p:blipFill>
            <a:blip r:embed="rId3"/>
            <a:stretch>
              <a:fillRect/>
            </a:stretch>
          </p:blipFill>
          <p:spPr>
            <a:xfrm>
              <a:off x="8322907" y="6164803"/>
              <a:ext cx="694093" cy="627838"/>
            </a:xfrm>
            <a:prstGeom prst="rect">
              <a:avLst/>
            </a:prstGeom>
          </p:spPr>
        </p:pic>
        <p:sp>
          <p:nvSpPr>
            <p:cNvPr id="10" name="TextBox 9"/>
            <p:cNvSpPr txBox="1"/>
            <p:nvPr/>
          </p:nvSpPr>
          <p:spPr>
            <a:xfrm>
              <a:off x="8478234" y="6324834"/>
              <a:ext cx="383438" cy="307777"/>
            </a:xfrm>
            <a:prstGeom prst="rect">
              <a:avLst/>
            </a:prstGeom>
            <a:noFill/>
          </p:spPr>
          <p:txBody>
            <a:bodyPr wrap="none" rtlCol="0">
              <a:spAutoFit/>
            </a:bodyPr>
            <a:lstStyle/>
            <a:p>
              <a:pPr algn="ctr"/>
              <a:r>
                <a:rPr lang="en-US" b="1">
                  <a:solidFill>
                    <a:schemeClr val="bg1"/>
                  </a:solidFill>
                </a:rPr>
                <a:t>11</a:t>
              </a:r>
            </a:p>
          </p:txBody>
        </p:sp>
      </p:grpSp>
      <p:sp>
        <p:nvSpPr>
          <p:cNvPr id="12" name="Shape 184"/>
          <p:cNvSpPr txBox="1">
            <a:spLocks noGrp="1"/>
          </p:cNvSpPr>
          <p:nvPr>
            <p:ph type="title"/>
          </p:nvPr>
        </p:nvSpPr>
        <p:spPr>
          <a:xfrm>
            <a:off x="1" y="66467"/>
            <a:ext cx="9144000" cy="552580"/>
          </a:xfrm>
          <a:prstGeom prst="rect">
            <a:avLst/>
          </a:prstGeom>
        </p:spPr>
        <p:txBody>
          <a:bodyPr lIns="91425" tIns="91425" rIns="91425" bIns="91425" anchor="t" anchorCtr="0">
            <a:noAutofit/>
          </a:bodyPr>
          <a:lstStyle/>
          <a:p>
            <a:pPr lvl="0">
              <a:spcBef>
                <a:spcPts val="0"/>
              </a:spcBef>
              <a:buNone/>
            </a:pPr>
            <a:r>
              <a:rPr lang="en" sz="2200" u="sng"/>
              <a:t>4. Solutions through Business Functions (cont.)</a:t>
            </a:r>
          </a:p>
        </p:txBody>
      </p:sp>
      <p:sp>
        <p:nvSpPr>
          <p:cNvPr id="11" name="Rectangle 10"/>
          <p:cNvSpPr/>
          <p:nvPr/>
        </p:nvSpPr>
        <p:spPr>
          <a:xfrm>
            <a:off x="1" y="538128"/>
            <a:ext cx="9144001" cy="307777"/>
          </a:xfrm>
          <a:prstGeom prst="rect">
            <a:avLst/>
          </a:prstGeom>
          <a:solidFill>
            <a:srgbClr val="FF0000"/>
          </a:solidFill>
        </p:spPr>
        <p:txBody>
          <a:bodyPr wrap="square">
            <a:spAutoFit/>
          </a:bodyPr>
          <a:lstStyle/>
          <a:p>
            <a:pPr algn="ctr"/>
            <a:r>
              <a:rPr lang="en-US" b="1">
                <a:solidFill>
                  <a:schemeClr val="bg1"/>
                </a:solidFill>
              </a:rPr>
              <a:t>Environmental Affairs &amp; Sustainability Management </a:t>
            </a:r>
            <a:endParaRPr lang="en-US">
              <a:solidFill>
                <a:schemeClr val="bg1"/>
              </a:solidFill>
            </a:endParaRPr>
          </a:p>
        </p:txBody>
      </p:sp>
      <p:sp>
        <p:nvSpPr>
          <p:cNvPr id="13" name="TextBox 12"/>
          <p:cNvSpPr txBox="1"/>
          <p:nvPr/>
        </p:nvSpPr>
        <p:spPr>
          <a:xfrm>
            <a:off x="130283" y="901824"/>
            <a:ext cx="8883436" cy="5047536"/>
          </a:xfrm>
          <a:prstGeom prst="rect">
            <a:avLst/>
          </a:prstGeom>
          <a:noFill/>
        </p:spPr>
        <p:txBody>
          <a:bodyPr wrap="square" rtlCol="0">
            <a:spAutoFit/>
          </a:bodyPr>
          <a:lstStyle/>
          <a:p>
            <a:r>
              <a:rPr lang="en-US"/>
              <a:t>To drive continuous environmental improvement, CTC operations and facilities conform to ISO 14001 Environmental Management Standards. The company recognizes the importance of integrating environmental concerns into business operations and corporate strategy. In managing potential external threats (as well as opportunities), ongoing environmental scanning and analysis is required.</a:t>
            </a:r>
          </a:p>
          <a:p>
            <a:endParaRPr lang="en-US"/>
          </a:p>
          <a:p>
            <a:pPr marL="285750" lvl="0" indent="-285750">
              <a:buFont typeface="Arial" panose="020B0604020202020204" pitchFamily="34" charset="0"/>
              <a:buChar char="•"/>
            </a:pPr>
            <a:r>
              <a:rPr lang="en-US"/>
              <a:t>Monitor LOHAS (lifestyles of health and sustainability) consumer trends </a:t>
            </a:r>
          </a:p>
          <a:p>
            <a:pPr marL="285750" lvl="0" indent="-285750">
              <a:buFont typeface="Arial" panose="020B0604020202020204" pitchFamily="34" charset="0"/>
              <a:buChar char="•"/>
            </a:pPr>
            <a:r>
              <a:rPr lang="en-US"/>
              <a:t>Provide continued commitment to environmental stewardship (currently over 60 projects) and a sustainable forestry initiative</a:t>
            </a:r>
          </a:p>
          <a:p>
            <a:pPr lvl="1"/>
            <a:r>
              <a:rPr lang="en-US"/>
              <a:t>          - This includes ethical paper procurement and usage to support their sustainable forestry initiative</a:t>
            </a:r>
          </a:p>
          <a:p>
            <a:pPr marL="285750" lvl="0" indent="-285750">
              <a:buFont typeface="Arial" panose="020B0604020202020204" pitchFamily="34" charset="0"/>
              <a:buChar char="•"/>
            </a:pPr>
            <a:r>
              <a:rPr lang="en-US"/>
              <a:t>Expand partnerships with international organizations such as the UN Global Compact, and global fair-trade suppliers</a:t>
            </a:r>
          </a:p>
          <a:p>
            <a:pPr marL="285750" lvl="0" indent="-285750">
              <a:buFont typeface="Arial" panose="020B0604020202020204" pitchFamily="34" charset="0"/>
              <a:buChar char="•"/>
            </a:pPr>
            <a:r>
              <a:rPr lang="en-US"/>
              <a:t>Continue research and participation in new sustainability management strategies such as the Circular Economy model</a:t>
            </a:r>
          </a:p>
          <a:p>
            <a:pPr lvl="1"/>
            <a:r>
              <a:rPr lang="en-US"/>
              <a:t>          - Involvement with Natural Step and the</a:t>
            </a:r>
            <a:r>
              <a:rPr lang="en-CA"/>
              <a:t> Ontario Circular Economy Innovation Lab (CEIL); and their </a:t>
            </a:r>
          </a:p>
          <a:p>
            <a:pPr lvl="1"/>
            <a:r>
              <a:rPr lang="en-CA"/>
              <a:t>            participation in this new program bringing together private &amp; public sector leaders, and innovators to </a:t>
            </a:r>
          </a:p>
          <a:p>
            <a:pPr lvl="1"/>
            <a:r>
              <a:rPr lang="en-CA"/>
              <a:t>            design, test and implement circular economy solutions</a:t>
            </a:r>
            <a:endParaRPr lang="en-US"/>
          </a:p>
          <a:p>
            <a:pPr lvl="1"/>
            <a:r>
              <a:rPr lang="en-US"/>
              <a:t>          - Support and involvement with the social enterprise Toronto Tool Library whereby CT has donated </a:t>
            </a:r>
          </a:p>
          <a:p>
            <a:pPr lvl="1"/>
            <a:r>
              <a:rPr lang="en-CA"/>
              <a:t>            </a:t>
            </a:r>
            <a:r>
              <a:rPr lang="en-US"/>
              <a:t>many tools; the case study and Circular Economy (CE) solution</a:t>
            </a:r>
            <a:r>
              <a:rPr lang="en-US" b="1"/>
              <a:t> </a:t>
            </a:r>
            <a:r>
              <a:rPr lang="en-US"/>
              <a:t>promotes the continued life cycle of </a:t>
            </a:r>
          </a:p>
          <a:p>
            <a:pPr lvl="1"/>
            <a:r>
              <a:rPr lang="en-US"/>
              <a:t>            these products in the sharing economy</a:t>
            </a:r>
            <a:endParaRPr lang="en-US" sz="1600"/>
          </a:p>
          <a:p>
            <a:pPr marL="285750" lvl="0" indent="-285750">
              <a:buFont typeface="Arial" panose="020B0604020202020204" pitchFamily="34" charset="0"/>
              <a:buChar char="•"/>
            </a:pPr>
            <a:r>
              <a:rPr lang="en-US"/>
              <a:t>Implement a product take back program where the community can participate bringing in these products to properly recycle them (e.g. CFL light bulbs, batteries, paint, used oil, etc).</a:t>
            </a:r>
            <a:endParaRPr lang="en-US" sz="1600"/>
          </a:p>
          <a:p>
            <a:pPr marL="285750" lvl="0" indent="-285750">
              <a:buFont typeface="Arial" panose="020B0604020202020204" pitchFamily="34" charset="0"/>
              <a:buChar char="•"/>
            </a:pPr>
            <a:r>
              <a:rPr lang="en-US"/>
              <a:t>Research ways to support local environmental issues important to the company (e.g. shore clean up, community recycling days, etc.).</a:t>
            </a:r>
            <a:endParaRPr lang="en-US" sz="1600"/>
          </a:p>
        </p:txBody>
      </p:sp>
    </p:spTree>
    <p:extLst>
      <p:ext uri="{BB962C8B-B14F-4D97-AF65-F5344CB8AC3E}">
        <p14:creationId xmlns:p14="http://schemas.microsoft.com/office/powerpoint/2010/main" val="8840351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grpSp>
        <p:nvGrpSpPr>
          <p:cNvPr id="8" name="Group 7"/>
          <p:cNvGrpSpPr/>
          <p:nvPr/>
        </p:nvGrpSpPr>
        <p:grpSpPr>
          <a:xfrm>
            <a:off x="8322907" y="6164803"/>
            <a:ext cx="694093" cy="627838"/>
            <a:chOff x="8322907" y="6164803"/>
            <a:chExt cx="694093" cy="627838"/>
          </a:xfrm>
        </p:grpSpPr>
        <p:pic>
          <p:nvPicPr>
            <p:cNvPr id="9" name="Picture 8"/>
            <p:cNvPicPr>
              <a:picLocks noChangeAspect="1"/>
            </p:cNvPicPr>
            <p:nvPr/>
          </p:nvPicPr>
          <p:blipFill>
            <a:blip r:embed="rId3"/>
            <a:stretch>
              <a:fillRect/>
            </a:stretch>
          </p:blipFill>
          <p:spPr>
            <a:xfrm>
              <a:off x="8322907" y="6164803"/>
              <a:ext cx="694093" cy="627838"/>
            </a:xfrm>
            <a:prstGeom prst="rect">
              <a:avLst/>
            </a:prstGeom>
          </p:spPr>
        </p:pic>
        <p:sp>
          <p:nvSpPr>
            <p:cNvPr id="10" name="TextBox 9"/>
            <p:cNvSpPr txBox="1"/>
            <p:nvPr/>
          </p:nvSpPr>
          <p:spPr>
            <a:xfrm>
              <a:off x="8478234" y="6324834"/>
              <a:ext cx="383438" cy="307777"/>
            </a:xfrm>
            <a:prstGeom prst="rect">
              <a:avLst/>
            </a:prstGeom>
            <a:noFill/>
          </p:spPr>
          <p:txBody>
            <a:bodyPr wrap="none" rtlCol="0">
              <a:spAutoFit/>
            </a:bodyPr>
            <a:lstStyle/>
            <a:p>
              <a:pPr algn="ctr"/>
              <a:r>
                <a:rPr lang="en-US" b="1">
                  <a:solidFill>
                    <a:schemeClr val="bg1"/>
                  </a:solidFill>
                </a:rPr>
                <a:t>12</a:t>
              </a:r>
            </a:p>
          </p:txBody>
        </p:sp>
      </p:grpSp>
      <p:sp>
        <p:nvSpPr>
          <p:cNvPr id="12" name="Shape 184"/>
          <p:cNvSpPr txBox="1">
            <a:spLocks noGrp="1"/>
          </p:cNvSpPr>
          <p:nvPr>
            <p:ph type="title"/>
          </p:nvPr>
        </p:nvSpPr>
        <p:spPr>
          <a:xfrm>
            <a:off x="1" y="66467"/>
            <a:ext cx="9144000" cy="552580"/>
          </a:xfrm>
          <a:prstGeom prst="rect">
            <a:avLst/>
          </a:prstGeom>
        </p:spPr>
        <p:txBody>
          <a:bodyPr lIns="91425" tIns="91425" rIns="91425" bIns="91425" anchor="t" anchorCtr="0">
            <a:noAutofit/>
          </a:bodyPr>
          <a:lstStyle/>
          <a:p>
            <a:pPr lvl="0">
              <a:spcBef>
                <a:spcPts val="0"/>
              </a:spcBef>
              <a:buNone/>
            </a:pPr>
            <a:r>
              <a:rPr lang="en" sz="2200" u="sng"/>
              <a:t>4. Solutions through Business Functions (cont.)</a:t>
            </a:r>
          </a:p>
        </p:txBody>
      </p:sp>
      <p:sp>
        <p:nvSpPr>
          <p:cNvPr id="11" name="Rectangle 10"/>
          <p:cNvSpPr/>
          <p:nvPr/>
        </p:nvSpPr>
        <p:spPr>
          <a:xfrm>
            <a:off x="1" y="538128"/>
            <a:ext cx="9144001" cy="307777"/>
          </a:xfrm>
          <a:prstGeom prst="rect">
            <a:avLst/>
          </a:prstGeom>
          <a:solidFill>
            <a:srgbClr val="FF0000"/>
          </a:solidFill>
        </p:spPr>
        <p:txBody>
          <a:bodyPr wrap="square">
            <a:spAutoFit/>
          </a:bodyPr>
          <a:lstStyle/>
          <a:p>
            <a:pPr algn="ctr"/>
            <a:r>
              <a:rPr lang="en-US" b="1">
                <a:solidFill>
                  <a:schemeClr val="bg1"/>
                </a:solidFill>
              </a:rPr>
              <a:t>Marketing and Stakeholder Relations</a:t>
            </a:r>
            <a:endParaRPr lang="en-US">
              <a:solidFill>
                <a:schemeClr val="bg1"/>
              </a:solidFill>
            </a:endParaRPr>
          </a:p>
        </p:txBody>
      </p:sp>
      <p:sp>
        <p:nvSpPr>
          <p:cNvPr id="13" name="TextBox 12"/>
          <p:cNvSpPr txBox="1"/>
          <p:nvPr/>
        </p:nvSpPr>
        <p:spPr>
          <a:xfrm>
            <a:off x="130283" y="901824"/>
            <a:ext cx="8883436" cy="3970318"/>
          </a:xfrm>
          <a:prstGeom prst="rect">
            <a:avLst/>
          </a:prstGeom>
          <a:noFill/>
        </p:spPr>
        <p:txBody>
          <a:bodyPr wrap="square" rtlCol="0">
            <a:spAutoFit/>
          </a:bodyPr>
          <a:lstStyle/>
          <a:p>
            <a:r>
              <a:rPr lang="en-US"/>
              <a:t>With the changing retail landscape, a sustained competitive advantage can be difficult to achieve. Once achieved, it offers resilience without losing its value even in times of change brought on by external factors.  CTC has accomplished just that – a sustained competitive advantage.  The company’s commitment to sustainable practices including ethical sourcing throughout their supply chain and internal operations, have helped improve shareholder value and continued market growth. The improved shareholder value has been gained through social and environmental value creation.</a:t>
            </a:r>
          </a:p>
          <a:p>
            <a:r>
              <a:rPr lang="en-US"/>
              <a:t> </a:t>
            </a:r>
          </a:p>
          <a:p>
            <a:pPr marL="285750" lvl="0" indent="-285750">
              <a:buFont typeface="Arial" panose="020B0604020202020204" pitchFamily="34" charset="0"/>
              <a:buChar char="•"/>
            </a:pPr>
            <a:r>
              <a:rPr lang="en-US"/>
              <a:t>Highlight CTC’s involvement in </a:t>
            </a:r>
            <a:r>
              <a:rPr lang="en-GB"/>
              <a:t>over 60 environmental stewardship programs for products such as used tires, electronics, used oil, light bulbs, household batteries, leftover paint, beverage containers, and product packaging. </a:t>
            </a:r>
            <a:endParaRPr lang="en-US"/>
          </a:p>
          <a:p>
            <a:pPr marL="285750" lvl="0" indent="-285750">
              <a:buFont typeface="Arial" panose="020B0604020202020204" pitchFamily="34" charset="0"/>
              <a:buChar char="•"/>
            </a:pPr>
            <a:r>
              <a:rPr lang="en-GB"/>
              <a:t>Implement a communication strategy to investors regarding CTC advancing sustainability practices</a:t>
            </a:r>
            <a:endParaRPr lang="en-US"/>
          </a:p>
          <a:p>
            <a:pPr lvl="2"/>
            <a:r>
              <a:rPr lang="en-US"/>
              <a:t>          - Draw relation between refining of ethical sourcing practices with the increase of the company’s value to </a:t>
            </a:r>
          </a:p>
          <a:p>
            <a:pPr lvl="2"/>
            <a:r>
              <a:rPr lang="en-US"/>
              <a:t>             stakeholders</a:t>
            </a:r>
          </a:p>
          <a:p>
            <a:pPr lvl="2"/>
            <a:r>
              <a:rPr lang="en-US"/>
              <a:t>          - Connect ethical sourcing with the company’s greater sustainable development</a:t>
            </a:r>
          </a:p>
          <a:p>
            <a:pPr marL="285750" lvl="0" indent="-285750">
              <a:buFont typeface="Arial" panose="020B0604020202020204" pitchFamily="34" charset="0"/>
              <a:buChar char="•"/>
            </a:pPr>
            <a:r>
              <a:rPr lang="en-GB"/>
              <a:t>Implement a grading system to markets ethically sourced products (i.e. tag a gold label on those products that meet the highest ethically sourced standards such as fair trade) </a:t>
            </a:r>
            <a:endParaRPr lang="en-US"/>
          </a:p>
          <a:p>
            <a:pPr marL="285750" lvl="0" indent="-285750">
              <a:buFont typeface="Arial" panose="020B0604020202020204" pitchFamily="34" charset="0"/>
              <a:buChar char="•"/>
            </a:pPr>
            <a:r>
              <a:rPr lang="en-US"/>
              <a:t>Implement a robust ethical sourcing strategy; this shows customers’ concern for greater issues of the business and perhaps environmental impacts on communities.</a:t>
            </a:r>
          </a:p>
        </p:txBody>
      </p:sp>
      <p:sp>
        <p:nvSpPr>
          <p:cNvPr id="14" name="TextBox 13"/>
          <p:cNvSpPr txBox="1"/>
          <p:nvPr/>
        </p:nvSpPr>
        <p:spPr>
          <a:xfrm>
            <a:off x="2348557" y="6427510"/>
            <a:ext cx="4502817" cy="461665"/>
          </a:xfrm>
          <a:prstGeom prst="rect">
            <a:avLst/>
          </a:prstGeom>
          <a:noFill/>
        </p:spPr>
        <p:txBody>
          <a:bodyPr wrap="square" rtlCol="0">
            <a:spAutoFit/>
          </a:bodyPr>
          <a:lstStyle/>
          <a:p>
            <a:r>
              <a:rPr lang="en-US" sz="1200" i="1"/>
              <a:t>Canadian Tire delivery trucks serve as great advertising billboards (CTC)</a:t>
            </a:r>
          </a:p>
        </p:txBody>
      </p:sp>
      <p:pic>
        <p:nvPicPr>
          <p:cNvPr id="2" name="Picture 1"/>
          <p:cNvPicPr>
            <a:picLocks noChangeAspect="1"/>
          </p:cNvPicPr>
          <p:nvPr/>
        </p:nvPicPr>
        <p:blipFill>
          <a:blip r:embed="rId4"/>
          <a:stretch>
            <a:fillRect/>
          </a:stretch>
        </p:blipFill>
        <p:spPr>
          <a:xfrm>
            <a:off x="2401295" y="4872142"/>
            <a:ext cx="4341412" cy="1561891"/>
          </a:xfrm>
          <a:prstGeom prst="rect">
            <a:avLst/>
          </a:prstGeom>
        </p:spPr>
      </p:pic>
    </p:spTree>
    <p:extLst>
      <p:ext uri="{BB962C8B-B14F-4D97-AF65-F5344CB8AC3E}">
        <p14:creationId xmlns:p14="http://schemas.microsoft.com/office/powerpoint/2010/main" val="9835486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grpSp>
        <p:nvGrpSpPr>
          <p:cNvPr id="8" name="Group 7"/>
          <p:cNvGrpSpPr/>
          <p:nvPr/>
        </p:nvGrpSpPr>
        <p:grpSpPr>
          <a:xfrm>
            <a:off x="8322907" y="6164803"/>
            <a:ext cx="694093" cy="627838"/>
            <a:chOff x="8322907" y="6164803"/>
            <a:chExt cx="694093" cy="627838"/>
          </a:xfrm>
        </p:grpSpPr>
        <p:pic>
          <p:nvPicPr>
            <p:cNvPr id="9" name="Picture 8"/>
            <p:cNvPicPr>
              <a:picLocks noChangeAspect="1"/>
            </p:cNvPicPr>
            <p:nvPr/>
          </p:nvPicPr>
          <p:blipFill>
            <a:blip r:embed="rId3"/>
            <a:stretch>
              <a:fillRect/>
            </a:stretch>
          </p:blipFill>
          <p:spPr>
            <a:xfrm>
              <a:off x="8322907" y="6164803"/>
              <a:ext cx="694093" cy="627838"/>
            </a:xfrm>
            <a:prstGeom prst="rect">
              <a:avLst/>
            </a:prstGeom>
          </p:spPr>
        </p:pic>
        <p:sp>
          <p:nvSpPr>
            <p:cNvPr id="10" name="TextBox 9"/>
            <p:cNvSpPr txBox="1"/>
            <p:nvPr/>
          </p:nvSpPr>
          <p:spPr>
            <a:xfrm>
              <a:off x="8478234" y="6324834"/>
              <a:ext cx="383438" cy="307777"/>
            </a:xfrm>
            <a:prstGeom prst="rect">
              <a:avLst/>
            </a:prstGeom>
            <a:noFill/>
          </p:spPr>
          <p:txBody>
            <a:bodyPr wrap="none" rtlCol="0">
              <a:spAutoFit/>
            </a:bodyPr>
            <a:lstStyle/>
            <a:p>
              <a:pPr algn="ctr"/>
              <a:r>
                <a:rPr lang="en-US" b="1">
                  <a:solidFill>
                    <a:schemeClr val="bg1"/>
                  </a:solidFill>
                </a:rPr>
                <a:t>13</a:t>
              </a:r>
            </a:p>
          </p:txBody>
        </p:sp>
      </p:grpSp>
      <p:sp>
        <p:nvSpPr>
          <p:cNvPr id="12" name="Shape 184"/>
          <p:cNvSpPr txBox="1">
            <a:spLocks noGrp="1"/>
          </p:cNvSpPr>
          <p:nvPr>
            <p:ph type="title"/>
          </p:nvPr>
        </p:nvSpPr>
        <p:spPr>
          <a:xfrm>
            <a:off x="1" y="66467"/>
            <a:ext cx="9144000" cy="552580"/>
          </a:xfrm>
          <a:prstGeom prst="rect">
            <a:avLst/>
          </a:prstGeom>
        </p:spPr>
        <p:txBody>
          <a:bodyPr lIns="91425" tIns="91425" rIns="91425" bIns="91425" anchor="t" anchorCtr="0">
            <a:noAutofit/>
          </a:bodyPr>
          <a:lstStyle/>
          <a:p>
            <a:pPr lvl="0">
              <a:spcBef>
                <a:spcPts val="0"/>
              </a:spcBef>
              <a:buNone/>
            </a:pPr>
            <a:r>
              <a:rPr lang="en" sz="2200" u="sng"/>
              <a:t>4. Solutions through Business Functions (cont.)</a:t>
            </a:r>
          </a:p>
        </p:txBody>
      </p:sp>
      <p:sp>
        <p:nvSpPr>
          <p:cNvPr id="11" name="Rectangle 10"/>
          <p:cNvSpPr/>
          <p:nvPr/>
        </p:nvSpPr>
        <p:spPr>
          <a:xfrm>
            <a:off x="1" y="538128"/>
            <a:ext cx="9144001" cy="307777"/>
          </a:xfrm>
          <a:prstGeom prst="rect">
            <a:avLst/>
          </a:prstGeom>
          <a:solidFill>
            <a:srgbClr val="FF0000"/>
          </a:solidFill>
        </p:spPr>
        <p:txBody>
          <a:bodyPr wrap="square">
            <a:spAutoFit/>
          </a:bodyPr>
          <a:lstStyle/>
          <a:p>
            <a:pPr algn="ctr"/>
            <a:r>
              <a:rPr lang="en-US" b="1">
                <a:solidFill>
                  <a:schemeClr val="bg1"/>
                </a:solidFill>
              </a:rPr>
              <a:t>Human Resource Management </a:t>
            </a:r>
            <a:endParaRPr lang="en-US">
              <a:solidFill>
                <a:schemeClr val="bg1"/>
              </a:solidFill>
            </a:endParaRPr>
          </a:p>
        </p:txBody>
      </p:sp>
      <p:sp>
        <p:nvSpPr>
          <p:cNvPr id="13" name="TextBox 12"/>
          <p:cNvSpPr txBox="1"/>
          <p:nvPr/>
        </p:nvSpPr>
        <p:spPr>
          <a:xfrm>
            <a:off x="130283" y="901824"/>
            <a:ext cx="8883436" cy="1815882"/>
          </a:xfrm>
          <a:prstGeom prst="rect">
            <a:avLst/>
          </a:prstGeom>
          <a:noFill/>
        </p:spPr>
        <p:txBody>
          <a:bodyPr wrap="square" rtlCol="0">
            <a:spAutoFit/>
          </a:bodyPr>
          <a:lstStyle/>
          <a:p>
            <a:pPr marL="285750" lvl="0" indent="-285750">
              <a:buFont typeface="Arial" panose="020B0604020202020204" pitchFamily="34" charset="0"/>
              <a:buChar char="•"/>
            </a:pPr>
            <a:r>
              <a:rPr lang="en-US"/>
              <a:t>Implement a commitment to responsible sourcing of talent; recruitment for procurement roles would require buyers with experience and interest in ethical sourcing initiatives</a:t>
            </a:r>
          </a:p>
          <a:p>
            <a:pPr marL="285750" lvl="0" indent="-285750">
              <a:buFont typeface="Arial" panose="020B0604020202020204" pitchFamily="34" charset="0"/>
              <a:buChar char="•"/>
            </a:pPr>
            <a:r>
              <a:rPr lang="en-US"/>
              <a:t>Create sustainable HR systems and processes that institutionalize sustainability at all levels of the organization</a:t>
            </a:r>
          </a:p>
          <a:p>
            <a:pPr lvl="2"/>
            <a:r>
              <a:rPr lang="en-US"/>
              <a:t>          - Implement an ethical sourcing leader in the organization</a:t>
            </a:r>
          </a:p>
          <a:p>
            <a:pPr marL="285750" lvl="0" indent="-285750">
              <a:buFont typeface="Arial" panose="020B0604020202020204" pitchFamily="34" charset="0"/>
              <a:buChar char="•"/>
            </a:pPr>
            <a:r>
              <a:rPr lang="en-US"/>
              <a:t>Communicate the ESG vision of the company from top down </a:t>
            </a:r>
          </a:p>
          <a:p>
            <a:pPr lvl="1"/>
            <a:r>
              <a:rPr lang="en-US"/>
              <a:t>          - Monitor employee engagement to ensure alignment of behaviours with the company’s set of ethical     </a:t>
            </a:r>
          </a:p>
          <a:p>
            <a:pPr lvl="1"/>
            <a:r>
              <a:rPr lang="en-US"/>
              <a:t>            standards and values.</a:t>
            </a:r>
          </a:p>
        </p:txBody>
      </p:sp>
      <p:sp>
        <p:nvSpPr>
          <p:cNvPr id="14" name="Rectangle 13"/>
          <p:cNvSpPr/>
          <p:nvPr/>
        </p:nvSpPr>
        <p:spPr>
          <a:xfrm>
            <a:off x="1" y="3028300"/>
            <a:ext cx="9144001" cy="307777"/>
          </a:xfrm>
          <a:prstGeom prst="rect">
            <a:avLst/>
          </a:prstGeom>
          <a:solidFill>
            <a:srgbClr val="FF0000"/>
          </a:solidFill>
        </p:spPr>
        <p:txBody>
          <a:bodyPr wrap="square">
            <a:spAutoFit/>
          </a:bodyPr>
          <a:lstStyle/>
          <a:p>
            <a:pPr algn="ctr"/>
            <a:r>
              <a:rPr lang="en-US" b="1">
                <a:solidFill>
                  <a:schemeClr val="bg1"/>
                </a:solidFill>
              </a:rPr>
              <a:t>Accounting and Finance</a:t>
            </a:r>
            <a:endParaRPr lang="en-US">
              <a:solidFill>
                <a:schemeClr val="bg1"/>
              </a:solidFill>
            </a:endParaRPr>
          </a:p>
        </p:txBody>
      </p:sp>
      <p:sp>
        <p:nvSpPr>
          <p:cNvPr id="15" name="TextBox 14"/>
          <p:cNvSpPr txBox="1"/>
          <p:nvPr/>
        </p:nvSpPr>
        <p:spPr>
          <a:xfrm>
            <a:off x="130283" y="3391996"/>
            <a:ext cx="8883436" cy="2462213"/>
          </a:xfrm>
          <a:prstGeom prst="rect">
            <a:avLst/>
          </a:prstGeom>
          <a:noFill/>
        </p:spPr>
        <p:txBody>
          <a:bodyPr wrap="square" rtlCol="0">
            <a:spAutoFit/>
          </a:bodyPr>
          <a:lstStyle/>
          <a:p>
            <a:r>
              <a:rPr lang="en-US"/>
              <a:t>CTC Reporting follows the GHG Protocol Corporate, Project and Value-Chain (Scope 3) Accounting Standards. The GHG Protocol Initiative is a multi-stakeholder collaboration facilitated by the World Business Council on Sustainable Development (WBCSD) and the World Resources Institute (WRI) to establish and promote business standards for GHG accounting and reporting. </a:t>
            </a:r>
          </a:p>
          <a:p>
            <a:r>
              <a:rPr lang="en-US"/>
              <a:t> </a:t>
            </a:r>
          </a:p>
          <a:p>
            <a:pPr marL="285750" lvl="0" indent="-285750">
              <a:buFont typeface="Arial" panose="020B0604020202020204" pitchFamily="34" charset="0"/>
              <a:buChar char="•"/>
            </a:pPr>
            <a:r>
              <a:rPr lang="en-US"/>
              <a:t>Using the abovementioned tools, track costs of improving ethical sourcing initiatives</a:t>
            </a:r>
          </a:p>
          <a:p>
            <a:pPr marL="285750" lvl="0" indent="-285750">
              <a:buFont typeface="Arial" panose="020B0604020202020204" pitchFamily="34" charset="0"/>
              <a:buChar char="•"/>
            </a:pPr>
            <a:r>
              <a:rPr lang="en-US"/>
              <a:t>Integrate sustainable efforts from the company with the financial documents</a:t>
            </a:r>
          </a:p>
          <a:p>
            <a:pPr marL="285750" lvl="0" indent="-285750">
              <a:buFont typeface="Arial" panose="020B0604020202020204" pitchFamily="34" charset="0"/>
              <a:buChar char="•"/>
            </a:pPr>
            <a:r>
              <a:rPr lang="en-US"/>
              <a:t>Implement a sustainability fund from the company’s yearly revenues to pay for projects that advance the company’s sustainability objectives </a:t>
            </a:r>
          </a:p>
          <a:p>
            <a:pPr marL="285750" lvl="0" indent="-285750">
              <a:buFont typeface="Arial" panose="020B0604020202020204" pitchFamily="34" charset="0"/>
              <a:buChar char="•"/>
            </a:pPr>
            <a:r>
              <a:rPr lang="en-US"/>
              <a:t>Align the company’s sustainability reporting with GRI – global reporting initiative to help understand and communicate CTC impacts on issues such as climate change, human rights and corruption.</a:t>
            </a:r>
          </a:p>
        </p:txBody>
      </p:sp>
    </p:spTree>
    <p:extLst>
      <p:ext uri="{BB962C8B-B14F-4D97-AF65-F5344CB8AC3E}">
        <p14:creationId xmlns:p14="http://schemas.microsoft.com/office/powerpoint/2010/main" val="31356549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grpSp>
        <p:nvGrpSpPr>
          <p:cNvPr id="15" name="Group 14"/>
          <p:cNvGrpSpPr/>
          <p:nvPr/>
        </p:nvGrpSpPr>
        <p:grpSpPr>
          <a:xfrm>
            <a:off x="8322907" y="6164803"/>
            <a:ext cx="694093" cy="627838"/>
            <a:chOff x="8322907" y="6164803"/>
            <a:chExt cx="694093" cy="627838"/>
          </a:xfrm>
        </p:grpSpPr>
        <p:pic>
          <p:nvPicPr>
            <p:cNvPr id="16" name="Picture 15"/>
            <p:cNvPicPr>
              <a:picLocks noChangeAspect="1"/>
            </p:cNvPicPr>
            <p:nvPr/>
          </p:nvPicPr>
          <p:blipFill>
            <a:blip r:embed="rId3"/>
            <a:stretch>
              <a:fillRect/>
            </a:stretch>
          </p:blipFill>
          <p:spPr>
            <a:xfrm>
              <a:off x="8322907" y="6164803"/>
              <a:ext cx="694093" cy="627838"/>
            </a:xfrm>
            <a:prstGeom prst="rect">
              <a:avLst/>
            </a:prstGeom>
          </p:spPr>
        </p:pic>
        <p:sp>
          <p:nvSpPr>
            <p:cNvPr id="17" name="TextBox 16"/>
            <p:cNvSpPr txBox="1"/>
            <p:nvPr/>
          </p:nvSpPr>
          <p:spPr>
            <a:xfrm>
              <a:off x="8478234" y="6324834"/>
              <a:ext cx="383438" cy="307777"/>
            </a:xfrm>
            <a:prstGeom prst="rect">
              <a:avLst/>
            </a:prstGeom>
            <a:noFill/>
          </p:spPr>
          <p:txBody>
            <a:bodyPr wrap="none" rtlCol="0">
              <a:spAutoFit/>
            </a:bodyPr>
            <a:lstStyle/>
            <a:p>
              <a:pPr algn="ctr"/>
              <a:r>
                <a:rPr lang="en-US" b="1">
                  <a:solidFill>
                    <a:schemeClr val="bg1"/>
                  </a:solidFill>
                </a:rPr>
                <a:t>14</a:t>
              </a:r>
            </a:p>
          </p:txBody>
        </p:sp>
      </p:grpSp>
      <p:sp>
        <p:nvSpPr>
          <p:cNvPr id="18" name="Shape 184"/>
          <p:cNvSpPr txBox="1">
            <a:spLocks/>
          </p:cNvSpPr>
          <p:nvPr/>
        </p:nvSpPr>
        <p:spPr>
          <a:xfrm>
            <a:off x="1" y="66467"/>
            <a:ext cx="9144000" cy="552580"/>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ct val="100000"/>
              <a:buNone/>
              <a:defRPr sz="2800" b="0" i="0" u="none" strike="noStrike" cap="none">
                <a:solidFill>
                  <a:schemeClr val="dk1"/>
                </a:solidFill>
                <a:latin typeface="Arial"/>
                <a:ea typeface="Arial"/>
                <a:cs typeface="Arial"/>
                <a:sym typeface="Aria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r>
              <a:rPr lang="en" sz="2200" u="sng"/>
              <a:t>5. Potential Challenges</a:t>
            </a:r>
          </a:p>
        </p:txBody>
      </p:sp>
      <p:sp>
        <p:nvSpPr>
          <p:cNvPr id="216" name="Shape 216"/>
          <p:cNvSpPr txBox="1"/>
          <p:nvPr/>
        </p:nvSpPr>
        <p:spPr>
          <a:xfrm>
            <a:off x="96191" y="990424"/>
            <a:ext cx="5732115" cy="5560779"/>
          </a:xfrm>
          <a:prstGeom prst="rect">
            <a:avLst/>
          </a:prstGeom>
          <a:noFill/>
          <a:ln>
            <a:noFill/>
          </a:ln>
        </p:spPr>
        <p:txBody>
          <a:bodyPr lIns="91425" tIns="91425" rIns="91425" bIns="91425" anchor="t" anchorCtr="0">
            <a:noAutofit/>
          </a:bodyPr>
          <a:lstStyle/>
          <a:p>
            <a:pPr lvl="0">
              <a:spcBef>
                <a:spcPts val="0"/>
              </a:spcBef>
              <a:buNone/>
            </a:pPr>
            <a:r>
              <a:rPr lang="en">
                <a:solidFill>
                  <a:schemeClr val="tx1"/>
                </a:solidFill>
              </a:rPr>
              <a:t>CHALLENGE 1: IMPLEMENT A PRODUCT TAKE-BACK PROGRAM</a:t>
            </a:r>
          </a:p>
          <a:p>
            <a:pPr lvl="0">
              <a:spcBef>
                <a:spcPts val="0"/>
              </a:spcBef>
              <a:buNone/>
            </a:pPr>
            <a:r>
              <a:rPr lang="en">
                <a:solidFill>
                  <a:schemeClr val="tx1"/>
                </a:solidFill>
              </a:rPr>
              <a:t>This program proposes that </a:t>
            </a:r>
            <a:r>
              <a:rPr lang="en-US">
                <a:solidFill>
                  <a:schemeClr val="tx1"/>
                </a:solidFill>
              </a:rPr>
              <a:t>th</a:t>
            </a:r>
            <a:r>
              <a:rPr lang="en">
                <a:solidFill>
                  <a:schemeClr val="tx1"/>
                </a:solidFill>
              </a:rPr>
              <a:t>e retail locations serve as “drop-off” points for the general public to bring back certain products, such as CFL light bulbs, batteries, paint, used oil, etc. This can create logistical challenges with the stores, the waste collectors, the manufacturers, and the general public. There may be little awareness of the program, resulting in too little waste collected, or too much awareness of the program, resulting in an oversupply of product drop-offs.</a:t>
            </a:r>
          </a:p>
          <a:p>
            <a:pPr lvl="0">
              <a:spcBef>
                <a:spcPts val="0"/>
              </a:spcBef>
              <a:buNone/>
            </a:pPr>
            <a:endParaRPr lang="en">
              <a:solidFill>
                <a:schemeClr val="tx1"/>
              </a:solidFill>
            </a:endParaRPr>
          </a:p>
          <a:p>
            <a:pPr lvl="0"/>
            <a:r>
              <a:rPr lang="en">
                <a:solidFill>
                  <a:schemeClr val="tx1"/>
                </a:solidFill>
              </a:rPr>
              <a:t>CHALLENGE 2: CREATE GREATER STRATEGIC VISION AND LONG-TERM SUSTAINABILITY PLANNING</a:t>
            </a:r>
          </a:p>
          <a:p>
            <a:pPr lvl="0"/>
            <a:r>
              <a:rPr lang="en">
                <a:solidFill>
                  <a:schemeClr val="tx1"/>
                </a:solidFill>
              </a:rPr>
              <a:t>Sustainability investments that have long payback periods may not be approved because CTC is still a public corporation that answers to shareholders, who look for quarterly dividend payments. </a:t>
            </a:r>
            <a:r>
              <a:rPr lang="en-US">
                <a:solidFill>
                  <a:schemeClr val="tx1"/>
                </a:solidFill>
              </a:rPr>
              <a:t>The</a:t>
            </a:r>
            <a:r>
              <a:rPr lang="en">
                <a:solidFill>
                  <a:schemeClr val="tx1"/>
                </a:solidFill>
              </a:rPr>
              <a:t> challenge is to simultaneously appease short-term economic goals and long-term sustainability objectives.</a:t>
            </a:r>
          </a:p>
          <a:p>
            <a:pPr lvl="0"/>
            <a:endParaRPr lang="en">
              <a:solidFill>
                <a:schemeClr val="tx1"/>
              </a:solidFill>
            </a:endParaRPr>
          </a:p>
          <a:p>
            <a:pPr lvl="0"/>
            <a:r>
              <a:rPr lang="en">
                <a:solidFill>
                  <a:schemeClr val="tx1"/>
                </a:solidFill>
              </a:rPr>
              <a:t>CHALLENGE 3: TRAIN SUPPLIERS AND WORK WITH THEM TO IMPROVE THEIR ENERGY EFFICIENCIES AND ENVIRONMENTAL PERFORMANCE</a:t>
            </a:r>
          </a:p>
          <a:p>
            <a:pPr lvl="0"/>
            <a:r>
              <a:rPr lang="en">
                <a:solidFill>
                  <a:schemeClr val="tx1"/>
                </a:solidFill>
              </a:rPr>
              <a:t>CTC must be in a credible position to provide advice to suppliers, some of whom may actually be more advanced than CTC in terms of sustainability. CTC must forge close relationships with suppliers so that they fully support CTC’s training initiatives and supply chain requirements. </a:t>
            </a:r>
            <a:endParaRPr>
              <a:solidFill>
                <a:schemeClr val="tx1"/>
              </a:solidFill>
            </a:endParaRPr>
          </a:p>
        </p:txBody>
      </p:sp>
      <p:grpSp>
        <p:nvGrpSpPr>
          <p:cNvPr id="7" name="Group 6"/>
          <p:cNvGrpSpPr/>
          <p:nvPr/>
        </p:nvGrpSpPr>
        <p:grpSpPr>
          <a:xfrm>
            <a:off x="6098850" y="981950"/>
            <a:ext cx="1884714" cy="1874106"/>
            <a:chOff x="644159" y="917943"/>
            <a:chExt cx="1884714" cy="1874106"/>
          </a:xfrm>
        </p:grpSpPr>
        <p:pic>
          <p:nvPicPr>
            <p:cNvPr id="4" name="Picture 3"/>
            <p:cNvPicPr>
              <a:picLocks noChangeAspect="1"/>
            </p:cNvPicPr>
            <p:nvPr/>
          </p:nvPicPr>
          <p:blipFill>
            <a:blip r:embed="rId4"/>
            <a:stretch>
              <a:fillRect/>
            </a:stretch>
          </p:blipFill>
          <p:spPr>
            <a:xfrm>
              <a:off x="644159" y="917943"/>
              <a:ext cx="1884714" cy="1874106"/>
            </a:xfrm>
            <a:prstGeom prst="rect">
              <a:avLst/>
            </a:prstGeom>
          </p:spPr>
        </p:pic>
        <p:pic>
          <p:nvPicPr>
            <p:cNvPr id="5124" name="Picture 4" descr="Image resul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7499" y="1455979"/>
              <a:ext cx="798034" cy="798034"/>
            </a:xfrm>
            <a:prstGeom prst="rect">
              <a:avLst/>
            </a:prstGeom>
            <a:noFill/>
            <a:extLst>
              <a:ext uri="{909E8E84-426E-40DD-AFC4-6F175D3DCCD1}">
                <a14:hiddenFill xmlns:a14="http://schemas.microsoft.com/office/drawing/2010/main">
                  <a:solidFill>
                    <a:srgbClr val="FFFFFF"/>
                  </a:solidFill>
                </a14:hiddenFill>
              </a:ext>
            </a:extLst>
          </p:spPr>
        </p:pic>
      </p:grpSp>
      <p:pic>
        <p:nvPicPr>
          <p:cNvPr id="5" name="Picture 4"/>
          <p:cNvPicPr>
            <a:picLocks noChangeAspect="1"/>
          </p:cNvPicPr>
          <p:nvPr/>
        </p:nvPicPr>
        <p:blipFill>
          <a:blip r:embed="rId6"/>
          <a:stretch>
            <a:fillRect/>
          </a:stretch>
        </p:blipFill>
        <p:spPr>
          <a:xfrm>
            <a:off x="6162009" y="3020305"/>
            <a:ext cx="2016808" cy="1501015"/>
          </a:xfrm>
          <a:prstGeom prst="rect">
            <a:avLst/>
          </a:prstGeom>
        </p:spPr>
      </p:pic>
      <p:pic>
        <p:nvPicPr>
          <p:cNvPr id="6" name="Picture 5"/>
          <p:cNvPicPr>
            <a:picLocks noChangeAspect="1"/>
          </p:cNvPicPr>
          <p:nvPr/>
        </p:nvPicPr>
        <p:blipFill>
          <a:blip r:embed="rId7"/>
          <a:stretch>
            <a:fillRect/>
          </a:stretch>
        </p:blipFill>
        <p:spPr>
          <a:xfrm>
            <a:off x="6162009" y="4685569"/>
            <a:ext cx="2016808" cy="1479234"/>
          </a:xfrm>
          <a:prstGeom prst="rect">
            <a:avLst/>
          </a:prstGeom>
        </p:spPr>
      </p:pic>
      <p:sp>
        <p:nvSpPr>
          <p:cNvPr id="20" name="Rectangle 19"/>
          <p:cNvSpPr/>
          <p:nvPr/>
        </p:nvSpPr>
        <p:spPr>
          <a:xfrm>
            <a:off x="96191" y="577004"/>
            <a:ext cx="8082626" cy="23490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96191" y="577004"/>
            <a:ext cx="1430459" cy="48462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600" b="1">
                <a:latin typeface="+mj-lt"/>
              </a:rPr>
              <a:t>OUR FOCUS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grpSp>
        <p:nvGrpSpPr>
          <p:cNvPr id="15" name="Group 14"/>
          <p:cNvGrpSpPr/>
          <p:nvPr/>
        </p:nvGrpSpPr>
        <p:grpSpPr>
          <a:xfrm>
            <a:off x="8322907" y="6164803"/>
            <a:ext cx="694093" cy="627838"/>
            <a:chOff x="8322907" y="6164803"/>
            <a:chExt cx="694093" cy="627838"/>
          </a:xfrm>
        </p:grpSpPr>
        <p:pic>
          <p:nvPicPr>
            <p:cNvPr id="16" name="Picture 15"/>
            <p:cNvPicPr>
              <a:picLocks noChangeAspect="1"/>
            </p:cNvPicPr>
            <p:nvPr/>
          </p:nvPicPr>
          <p:blipFill>
            <a:blip r:embed="rId3"/>
            <a:stretch>
              <a:fillRect/>
            </a:stretch>
          </p:blipFill>
          <p:spPr>
            <a:xfrm>
              <a:off x="8322907" y="6164803"/>
              <a:ext cx="694093" cy="627838"/>
            </a:xfrm>
            <a:prstGeom prst="rect">
              <a:avLst/>
            </a:prstGeom>
          </p:spPr>
        </p:pic>
        <p:sp>
          <p:nvSpPr>
            <p:cNvPr id="17" name="TextBox 16"/>
            <p:cNvSpPr txBox="1"/>
            <p:nvPr/>
          </p:nvSpPr>
          <p:spPr>
            <a:xfrm>
              <a:off x="8478234" y="6324834"/>
              <a:ext cx="383438" cy="307777"/>
            </a:xfrm>
            <a:prstGeom prst="rect">
              <a:avLst/>
            </a:prstGeom>
            <a:noFill/>
          </p:spPr>
          <p:txBody>
            <a:bodyPr wrap="none" rtlCol="0">
              <a:spAutoFit/>
            </a:bodyPr>
            <a:lstStyle/>
            <a:p>
              <a:pPr algn="ctr"/>
              <a:r>
                <a:rPr lang="en-US" b="1">
                  <a:solidFill>
                    <a:schemeClr val="bg1"/>
                  </a:solidFill>
                </a:rPr>
                <a:t>15</a:t>
              </a:r>
            </a:p>
          </p:txBody>
        </p:sp>
      </p:grpSp>
      <p:sp>
        <p:nvSpPr>
          <p:cNvPr id="18" name="Shape 184"/>
          <p:cNvSpPr txBox="1">
            <a:spLocks/>
          </p:cNvSpPr>
          <p:nvPr/>
        </p:nvSpPr>
        <p:spPr>
          <a:xfrm>
            <a:off x="1" y="66467"/>
            <a:ext cx="9144000" cy="552580"/>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ct val="100000"/>
              <a:buNone/>
              <a:defRPr sz="2800" b="0" i="0" u="none" strike="noStrike" cap="none">
                <a:solidFill>
                  <a:schemeClr val="dk1"/>
                </a:solidFill>
                <a:latin typeface="Arial"/>
                <a:ea typeface="Arial"/>
                <a:cs typeface="Arial"/>
                <a:sym typeface="Aria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r>
              <a:rPr lang="en" sz="2200" u="sng"/>
              <a:t>5. Approaches to Overcome Challenge 1</a:t>
            </a:r>
          </a:p>
        </p:txBody>
      </p:sp>
      <p:sp>
        <p:nvSpPr>
          <p:cNvPr id="218" name="Shape 218"/>
          <p:cNvSpPr txBox="1"/>
          <p:nvPr/>
        </p:nvSpPr>
        <p:spPr>
          <a:xfrm>
            <a:off x="1224501" y="775767"/>
            <a:ext cx="6313337" cy="5856844"/>
          </a:xfrm>
          <a:prstGeom prst="rect">
            <a:avLst/>
          </a:prstGeom>
          <a:noFill/>
          <a:ln>
            <a:noFill/>
          </a:ln>
        </p:spPr>
        <p:txBody>
          <a:bodyPr lIns="91425" tIns="91425" rIns="91425" bIns="91425" anchor="t" anchorCtr="0">
            <a:noAutofit/>
          </a:bodyPr>
          <a:lstStyle/>
          <a:p>
            <a:r>
              <a:rPr lang="en-US" b="1"/>
              <a:t>Get Buy-In from Waste Collectors:</a:t>
            </a:r>
            <a:r>
              <a:rPr lang="en-US"/>
              <a:t> Position this as additional revenue opportunity for them and a chance for them to be good corporate citizens.</a:t>
            </a:r>
          </a:p>
          <a:p>
            <a:endParaRPr lang="en" b="1"/>
          </a:p>
          <a:p>
            <a:pPr lvl="0">
              <a:spcBef>
                <a:spcPts val="0"/>
              </a:spcBef>
              <a:buNone/>
            </a:pPr>
            <a:r>
              <a:rPr lang="en" b="1"/>
              <a:t>Get Buy-In from Suppliers, </a:t>
            </a:r>
            <a:r>
              <a:rPr lang="en-US" b="1"/>
              <a:t>Senior Management, and Employees: </a:t>
            </a:r>
            <a:r>
              <a:rPr lang="en-US"/>
              <a:t>This is important so that additional resources and promotion can be provided to the program.</a:t>
            </a:r>
            <a:endParaRPr lang="en" b="1"/>
          </a:p>
          <a:p>
            <a:pPr lvl="0">
              <a:spcBef>
                <a:spcPts val="0"/>
              </a:spcBef>
              <a:buNone/>
            </a:pPr>
            <a:endParaRPr lang="en" b="1"/>
          </a:p>
          <a:p>
            <a:pPr lvl="0">
              <a:spcBef>
                <a:spcPts val="0"/>
              </a:spcBef>
              <a:buNone/>
            </a:pPr>
            <a:r>
              <a:rPr lang="en" b="1"/>
              <a:t>Plan Carefully: </a:t>
            </a:r>
            <a:r>
              <a:rPr lang="en"/>
              <a:t>This requires a lot of logistical planning, involving multiple stakeholders. Products are being returned at different locations, being sorted at different facilities, by different companies. Therefore, it is important to plan and potentially run a test/pilot before rolling it out to all retail locations.</a:t>
            </a:r>
          </a:p>
          <a:p>
            <a:pPr lvl="0">
              <a:spcBef>
                <a:spcPts val="0"/>
              </a:spcBef>
              <a:buNone/>
            </a:pPr>
            <a:endParaRPr lang="en" b="1"/>
          </a:p>
          <a:p>
            <a:pPr lvl="0">
              <a:spcBef>
                <a:spcPts val="0"/>
              </a:spcBef>
              <a:buNone/>
            </a:pPr>
            <a:r>
              <a:rPr lang="en" b="1"/>
              <a:t>Designate Clear Accountabilities: </a:t>
            </a:r>
            <a:r>
              <a:rPr lang="en"/>
              <a:t>Given the numerous stakeholders involved, be clear on who is responsible for what. Make sure people know who to reach out to if </a:t>
            </a:r>
            <a:r>
              <a:rPr lang="en-US"/>
              <a:t>th</a:t>
            </a:r>
            <a:r>
              <a:rPr lang="en"/>
              <a:t>ey h</a:t>
            </a:r>
            <a:r>
              <a:rPr lang="en-US"/>
              <a:t>av</a:t>
            </a:r>
            <a:r>
              <a:rPr lang="en"/>
              <a:t>e questions. </a:t>
            </a:r>
          </a:p>
          <a:p>
            <a:pPr lvl="0">
              <a:spcBef>
                <a:spcPts val="0"/>
              </a:spcBef>
              <a:buNone/>
            </a:pPr>
            <a:endParaRPr lang="en" b="1"/>
          </a:p>
          <a:p>
            <a:pPr lvl="0">
              <a:spcBef>
                <a:spcPts val="0"/>
              </a:spcBef>
              <a:buNone/>
            </a:pPr>
            <a:r>
              <a:rPr lang="en" b="1"/>
              <a:t>Communicate Internally and Externally: </a:t>
            </a:r>
            <a:r>
              <a:rPr lang="en"/>
              <a:t>The program will fail if consumers do not know about it and do not bring products in. T</a:t>
            </a:r>
            <a:r>
              <a:rPr lang="en-US"/>
              <a:t>h</a:t>
            </a:r>
            <a:r>
              <a:rPr lang="en"/>
              <a:t>erefore, communicate externally (using marketing tools) but also internally so employees tell their friends and family about the program. </a:t>
            </a:r>
            <a:endParaRPr lang="en" b="1"/>
          </a:p>
          <a:p>
            <a:pPr lvl="0">
              <a:spcBef>
                <a:spcPts val="0"/>
              </a:spcBef>
              <a:buNone/>
            </a:pPr>
            <a:endParaRPr lang="en" b="1"/>
          </a:p>
          <a:p>
            <a:pPr lvl="0">
              <a:spcBef>
                <a:spcPts val="0"/>
              </a:spcBef>
              <a:buNone/>
            </a:pPr>
            <a:r>
              <a:rPr lang="en" b="1"/>
              <a:t>Have a Contingency Plan: </a:t>
            </a:r>
            <a:r>
              <a:rPr lang="en"/>
              <a:t>Acknowledge when things do not go well, prepare to stop t</a:t>
            </a:r>
            <a:r>
              <a:rPr lang="en-US"/>
              <a:t>he</a:t>
            </a:r>
            <a:r>
              <a:rPr lang="en"/>
              <a:t> program if necessary, and prepare for the unexpected.</a:t>
            </a:r>
            <a:endParaRPr lang="en" b="1"/>
          </a:p>
          <a:p>
            <a:pPr lvl="0">
              <a:spcBef>
                <a:spcPts val="0"/>
              </a:spcBef>
              <a:buNone/>
            </a:pPr>
            <a:endParaRPr lang="en" b="1"/>
          </a:p>
          <a:p>
            <a:pPr lvl="0">
              <a:spcBef>
                <a:spcPts val="0"/>
              </a:spcBef>
              <a:buNone/>
            </a:pPr>
            <a:r>
              <a:rPr lang="en" b="1"/>
              <a:t>Share R</a:t>
            </a:r>
            <a:r>
              <a:rPr lang="en-US" b="1"/>
              <a:t>e</a:t>
            </a:r>
            <a:r>
              <a:rPr lang="en" b="1"/>
              <a:t>sults and Celebrate Wins: </a:t>
            </a:r>
            <a:r>
              <a:rPr lang="en"/>
              <a:t>Monitor, measure, and share the results and share success with stakeholders to maintain momentum of the program.</a:t>
            </a:r>
          </a:p>
          <a:p>
            <a:pPr lvl="0">
              <a:spcBef>
                <a:spcPts val="0"/>
              </a:spcBef>
              <a:buNone/>
            </a:pPr>
            <a:endParaRPr lang="en"/>
          </a:p>
        </p:txBody>
      </p:sp>
      <p:pic>
        <p:nvPicPr>
          <p:cNvPr id="6150" name="Picture 6" descr="Check Mark, Tick Mark, Check, Correct, Ok, Yes, Green"/>
          <p:cNvPicPr>
            <a:picLocks noChangeAspect="1" noChangeArrowheads="1"/>
          </p:cNvPicPr>
          <p:nvPr/>
        </p:nvPicPr>
        <p:blipFill>
          <a:blip r:embed="rId4">
            <a:extLst>
              <a:ext uri="{BEBA8EAE-BF5A-486C-A8C5-ECC9F3942E4B}">
                <a14:imgProps xmlns:a14="http://schemas.microsoft.com/office/drawing/2010/main">
                  <a14:imgLayer r:embed="rId5">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560198" y="775767"/>
            <a:ext cx="593797" cy="58326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6" descr="Check Mark, Tick Mark, Check, Correct, Ok, Yes, Green"/>
          <p:cNvPicPr>
            <a:picLocks noChangeAspect="1" noChangeArrowheads="1"/>
          </p:cNvPicPr>
          <p:nvPr/>
        </p:nvPicPr>
        <p:blipFill>
          <a:blip r:embed="rId4">
            <a:extLst>
              <a:ext uri="{BEBA8EAE-BF5A-486C-A8C5-ECC9F3942E4B}">
                <a14:imgProps xmlns:a14="http://schemas.microsoft.com/office/drawing/2010/main">
                  <a14:imgLayer r:embed="rId5">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560198" y="1450473"/>
            <a:ext cx="593797" cy="583266"/>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6" descr="Check Mark, Tick Mark, Check, Correct, Ok, Yes, Green"/>
          <p:cNvPicPr>
            <a:picLocks noChangeAspect="1" noChangeArrowheads="1"/>
          </p:cNvPicPr>
          <p:nvPr/>
        </p:nvPicPr>
        <p:blipFill>
          <a:blip r:embed="rId4">
            <a:extLst>
              <a:ext uri="{BEBA8EAE-BF5A-486C-A8C5-ECC9F3942E4B}">
                <a14:imgProps xmlns:a14="http://schemas.microsoft.com/office/drawing/2010/main">
                  <a14:imgLayer r:embed="rId5">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560198" y="2361948"/>
            <a:ext cx="593797" cy="583266"/>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6" descr="Check Mark, Tick Mark, Check, Correct, Ok, Yes, Green"/>
          <p:cNvPicPr>
            <a:picLocks noChangeAspect="1" noChangeArrowheads="1"/>
          </p:cNvPicPr>
          <p:nvPr/>
        </p:nvPicPr>
        <p:blipFill>
          <a:blip r:embed="rId4">
            <a:extLst>
              <a:ext uri="{BEBA8EAE-BF5A-486C-A8C5-ECC9F3942E4B}">
                <a14:imgProps xmlns:a14="http://schemas.microsoft.com/office/drawing/2010/main">
                  <a14:imgLayer r:embed="rId5">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560198" y="3393567"/>
            <a:ext cx="593797" cy="58326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Check Mark, Tick Mark, Check, Correct, Ok, Yes, Green"/>
          <p:cNvPicPr>
            <a:picLocks noChangeAspect="1" noChangeArrowheads="1"/>
          </p:cNvPicPr>
          <p:nvPr/>
        </p:nvPicPr>
        <p:blipFill>
          <a:blip r:embed="rId4">
            <a:extLst>
              <a:ext uri="{BEBA8EAE-BF5A-486C-A8C5-ECC9F3942E4B}">
                <a14:imgProps xmlns:a14="http://schemas.microsoft.com/office/drawing/2010/main">
                  <a14:imgLayer r:embed="rId5">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560198" y="4250178"/>
            <a:ext cx="593797" cy="583266"/>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6" descr="Check Mark, Tick Mark, Check, Correct, Ok, Yes, Green"/>
          <p:cNvPicPr>
            <a:picLocks noChangeAspect="1" noChangeArrowheads="1"/>
          </p:cNvPicPr>
          <p:nvPr/>
        </p:nvPicPr>
        <p:blipFill>
          <a:blip r:embed="rId4">
            <a:extLst>
              <a:ext uri="{BEBA8EAE-BF5A-486C-A8C5-ECC9F3942E4B}">
                <a14:imgProps xmlns:a14="http://schemas.microsoft.com/office/drawing/2010/main">
                  <a14:imgLayer r:embed="rId5">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560198" y="5208756"/>
            <a:ext cx="593797" cy="583266"/>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6" descr="Check Mark, Tick Mark, Check, Correct, Ok, Yes, Green"/>
          <p:cNvPicPr>
            <a:picLocks noChangeAspect="1" noChangeArrowheads="1"/>
          </p:cNvPicPr>
          <p:nvPr/>
        </p:nvPicPr>
        <p:blipFill>
          <a:blip r:embed="rId4">
            <a:extLst>
              <a:ext uri="{BEBA8EAE-BF5A-486C-A8C5-ECC9F3942E4B}">
                <a14:imgProps xmlns:a14="http://schemas.microsoft.com/office/drawing/2010/main">
                  <a14:imgLayer r:embed="rId5">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560198" y="5814720"/>
            <a:ext cx="593797" cy="583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524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grpSp>
        <p:nvGrpSpPr>
          <p:cNvPr id="5" name="Group 4"/>
          <p:cNvGrpSpPr/>
          <p:nvPr/>
        </p:nvGrpSpPr>
        <p:grpSpPr>
          <a:xfrm>
            <a:off x="8322907" y="6164803"/>
            <a:ext cx="694093" cy="627838"/>
            <a:chOff x="8322907" y="6164803"/>
            <a:chExt cx="694093" cy="627838"/>
          </a:xfrm>
        </p:grpSpPr>
        <p:pic>
          <p:nvPicPr>
            <p:cNvPr id="6" name="Picture 5"/>
            <p:cNvPicPr>
              <a:picLocks noChangeAspect="1"/>
            </p:cNvPicPr>
            <p:nvPr/>
          </p:nvPicPr>
          <p:blipFill>
            <a:blip r:embed="rId3"/>
            <a:stretch>
              <a:fillRect/>
            </a:stretch>
          </p:blipFill>
          <p:spPr>
            <a:xfrm>
              <a:off x="8322907" y="6164803"/>
              <a:ext cx="694093" cy="627838"/>
            </a:xfrm>
            <a:prstGeom prst="rect">
              <a:avLst/>
            </a:prstGeom>
          </p:spPr>
        </p:pic>
        <p:sp>
          <p:nvSpPr>
            <p:cNvPr id="7" name="TextBox 6"/>
            <p:cNvSpPr txBox="1"/>
            <p:nvPr/>
          </p:nvSpPr>
          <p:spPr>
            <a:xfrm>
              <a:off x="8478234" y="6324834"/>
              <a:ext cx="383438" cy="307777"/>
            </a:xfrm>
            <a:prstGeom prst="rect">
              <a:avLst/>
            </a:prstGeom>
            <a:noFill/>
          </p:spPr>
          <p:txBody>
            <a:bodyPr wrap="none" rtlCol="0">
              <a:spAutoFit/>
            </a:bodyPr>
            <a:lstStyle/>
            <a:p>
              <a:pPr algn="ctr"/>
              <a:r>
                <a:rPr lang="en-US" b="1">
                  <a:solidFill>
                    <a:schemeClr val="bg1"/>
                  </a:solidFill>
                </a:rPr>
                <a:t>16</a:t>
              </a:r>
            </a:p>
          </p:txBody>
        </p:sp>
      </p:grpSp>
      <p:sp>
        <p:nvSpPr>
          <p:cNvPr id="9" name="Shape 184"/>
          <p:cNvSpPr txBox="1">
            <a:spLocks/>
          </p:cNvSpPr>
          <p:nvPr/>
        </p:nvSpPr>
        <p:spPr>
          <a:xfrm>
            <a:off x="1" y="66467"/>
            <a:ext cx="9144000" cy="552580"/>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ct val="100000"/>
              <a:buNone/>
              <a:defRPr sz="2800" b="0" i="0" u="none" strike="noStrike" cap="none">
                <a:solidFill>
                  <a:schemeClr val="dk1"/>
                </a:solidFill>
                <a:latin typeface="Arial"/>
                <a:ea typeface="Arial"/>
                <a:cs typeface="Arial"/>
                <a:sym typeface="Aria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r>
              <a:rPr lang="en" sz="2200" u="sng"/>
              <a:t>6. References</a:t>
            </a:r>
          </a:p>
        </p:txBody>
      </p:sp>
      <p:sp>
        <p:nvSpPr>
          <p:cNvPr id="8" name="TextBox 7"/>
          <p:cNvSpPr txBox="1"/>
          <p:nvPr/>
        </p:nvSpPr>
        <p:spPr>
          <a:xfrm>
            <a:off x="0" y="619047"/>
            <a:ext cx="9143999" cy="5078313"/>
          </a:xfrm>
          <a:prstGeom prst="rect">
            <a:avLst/>
          </a:prstGeom>
          <a:noFill/>
        </p:spPr>
        <p:txBody>
          <a:bodyPr wrap="square" rtlCol="0">
            <a:spAutoFit/>
          </a:bodyPr>
          <a:lstStyle/>
          <a:p>
            <a:r>
              <a:rPr lang="en-US" sz="1200"/>
              <a:t>Canadian Tire Corporation. (n.d.a). </a:t>
            </a:r>
            <a:r>
              <a:rPr lang="en-US" sz="1200" i="1"/>
              <a:t>About Us. </a:t>
            </a:r>
            <a:r>
              <a:rPr lang="en-US" sz="1200"/>
              <a:t>Retrieved from </a:t>
            </a:r>
            <a:r>
              <a:rPr lang="en-US" sz="1200" u="sng">
                <a:hlinkClick r:id="rId4"/>
              </a:rPr>
              <a:t>http://corp.canadiantire.ca/EN/AboutUs/Pages/default.aspx</a:t>
            </a:r>
            <a:r>
              <a:rPr lang="en-US" sz="1200"/>
              <a:t> </a:t>
            </a:r>
          </a:p>
          <a:p>
            <a:endParaRPr lang="en-US" sz="1200"/>
          </a:p>
          <a:p>
            <a:r>
              <a:rPr lang="en-US" sz="1200"/>
              <a:t>Canadian Tire Corporation. (n.d.b). </a:t>
            </a:r>
            <a:r>
              <a:rPr lang="en-US" sz="1200" i="1"/>
              <a:t>Commitment to Communities. </a:t>
            </a:r>
            <a:r>
              <a:rPr lang="en-US" sz="1200"/>
              <a:t>Retrieved from </a:t>
            </a:r>
          </a:p>
          <a:p>
            <a:r>
              <a:rPr lang="en-US" sz="1200"/>
              <a:t>      </a:t>
            </a:r>
            <a:r>
              <a:rPr lang="en-US" sz="1200" u="sng">
                <a:hlinkClick r:id="rId5"/>
              </a:rPr>
              <a:t>http://corp.canadiantire.ca/EN/CorporateCitizenship/Commitment/Pages/default.aspx</a:t>
            </a:r>
            <a:r>
              <a:rPr lang="en-US" sz="1200"/>
              <a:t> </a:t>
            </a:r>
          </a:p>
          <a:p>
            <a:endParaRPr lang="en-US" sz="1200"/>
          </a:p>
          <a:p>
            <a:r>
              <a:rPr lang="en-US" sz="1200"/>
              <a:t>Canadian Tire Corporation. (n.d.c). </a:t>
            </a:r>
            <a:r>
              <a:rPr lang="en-US" sz="1200" i="1"/>
              <a:t>Corporate Citizenship. </a:t>
            </a:r>
            <a:r>
              <a:rPr lang="en-US" sz="1200"/>
              <a:t>Retrieved from  </a:t>
            </a:r>
            <a:r>
              <a:rPr lang="en-US" sz="1200"/>
              <a:t>      </a:t>
            </a:r>
          </a:p>
          <a:p>
            <a:r>
              <a:rPr lang="en-US" sz="1200"/>
              <a:t>      </a:t>
            </a:r>
            <a:r>
              <a:rPr lang="en-US" sz="1200" u="sng">
                <a:hlinkClick r:id="rId6"/>
              </a:rPr>
              <a:t>http://corp.canadiantire.ca/EN/CorporateCitizenship/Pages/default.aspx</a:t>
            </a:r>
            <a:r>
              <a:rPr lang="en-US" sz="1200"/>
              <a:t> </a:t>
            </a:r>
          </a:p>
          <a:p>
            <a:endParaRPr lang="en-US" sz="1200"/>
          </a:p>
          <a:p>
            <a:r>
              <a:rPr lang="en-US" sz="1200"/>
              <a:t>Canadian Tire Corporation. (n.d.d). </a:t>
            </a:r>
            <a:r>
              <a:rPr lang="en-US" sz="1200" i="1"/>
              <a:t>Environmental Sustainability. </a:t>
            </a:r>
            <a:r>
              <a:rPr lang="en-US" sz="1200"/>
              <a:t>Retrieved from</a:t>
            </a:r>
          </a:p>
          <a:p>
            <a:r>
              <a:rPr lang="en-US" sz="1200"/>
              <a:t>      </a:t>
            </a:r>
            <a:r>
              <a:rPr lang="en-US" sz="1200" u="sng">
                <a:hlinkClick r:id="rId7"/>
              </a:rPr>
              <a:t>http://corp.canadiantire.ca/EN/CorporateCitizenship/EnvironmentalSustainability/Pages/default.aspx</a:t>
            </a:r>
            <a:r>
              <a:rPr lang="en-US" sz="1200"/>
              <a:t> </a:t>
            </a:r>
          </a:p>
          <a:p>
            <a:endParaRPr lang="en-US" sz="1200"/>
          </a:p>
          <a:p>
            <a:r>
              <a:rPr lang="en-US" sz="1200"/>
              <a:t>Canadian Tire Corporation. (n.d.e). </a:t>
            </a:r>
            <a:r>
              <a:rPr lang="en-US" sz="1200" i="1"/>
              <a:t>Responsible Sourcing. </a:t>
            </a:r>
            <a:r>
              <a:rPr lang="en-US" sz="1200"/>
              <a:t>Retrieved from </a:t>
            </a:r>
          </a:p>
          <a:p>
            <a:r>
              <a:rPr lang="en-US" sz="1200"/>
              <a:t>      </a:t>
            </a:r>
            <a:r>
              <a:rPr lang="en-US" sz="1200" u="sng">
                <a:hlinkClick r:id="rId8"/>
              </a:rPr>
              <a:t>http://corp.canadiantire.ca/EN/CorporateCitizenship/ResponsibleSourcing/Pages/default.aspx</a:t>
            </a:r>
            <a:endParaRPr lang="en-US" sz="1200"/>
          </a:p>
          <a:p>
            <a:endParaRPr lang="en-US" sz="1200"/>
          </a:p>
          <a:p>
            <a:r>
              <a:rPr lang="en-US" sz="1200"/>
              <a:t>Canadian Tire Corporation. (n.d.f). </a:t>
            </a:r>
            <a:r>
              <a:rPr lang="en-US" sz="1200" i="1"/>
              <a:t>Retail Stores. </a:t>
            </a:r>
            <a:r>
              <a:rPr lang="en-US" sz="1200"/>
              <a:t>Retrieved from </a:t>
            </a:r>
          </a:p>
          <a:p>
            <a:r>
              <a:rPr lang="en-US" sz="1200"/>
              <a:t>      </a:t>
            </a:r>
            <a:r>
              <a:rPr lang="en-US" sz="1200" u="sng">
                <a:hlinkClick r:id="rId9"/>
              </a:rPr>
              <a:t>http://corp.canadiantire.ca/EN/JOINOURTEAM/EXPERIENCEDPROFESSIONALS/Pages/RetailStores.aspx</a:t>
            </a:r>
            <a:r>
              <a:rPr lang="en-US" sz="1200"/>
              <a:t> </a:t>
            </a:r>
          </a:p>
          <a:p>
            <a:endParaRPr lang="en-US" sz="1200"/>
          </a:p>
          <a:p>
            <a:r>
              <a:rPr lang="en-US" sz="1200"/>
              <a:t>Canadian Tire Corporation. (2013). </a:t>
            </a:r>
            <a:r>
              <a:rPr lang="en-US" sz="1200" i="1"/>
              <a:t>Canadian Tire Retail Supply Chain Toronto Operations Environmental Policy. </a:t>
            </a:r>
            <a:r>
              <a:rPr lang="en-US" sz="1200"/>
              <a:t>Retrieved from        </a:t>
            </a:r>
          </a:p>
          <a:p>
            <a:r>
              <a:rPr lang="en-US" sz="1200"/>
              <a:t>      </a:t>
            </a:r>
            <a:r>
              <a:rPr lang="en-US" sz="1200" u="sng">
                <a:hlinkClick r:id="rId10"/>
              </a:rPr>
              <a:t>http://corp.canadiantire.ca/EN/CorporateCitizenship/EnvironmentalSustainability/Documents/Sustainability_ENG_</a:t>
            </a:r>
            <a:br>
              <a:rPr lang="en-US" sz="1200" u="sng">
                <a:hlinkClick r:id="rId10"/>
              </a:rPr>
            </a:br>
            <a:r>
              <a:rPr lang="en-US" sz="1200"/>
              <a:t>      </a:t>
            </a:r>
            <a:r>
              <a:rPr lang="en-US" sz="1200" u="sng">
                <a:hlinkClick r:id="rId10"/>
              </a:rPr>
              <a:t>December%2019,</a:t>
            </a:r>
            <a:r>
              <a:rPr lang="en-US" sz="1200"/>
              <a:t> </a:t>
            </a:r>
            <a:r>
              <a:rPr lang="en-US" sz="1200" u="sng">
                <a:hlinkClick r:id="rId10"/>
              </a:rPr>
              <a:t>%202013_FINAL.pdf</a:t>
            </a:r>
            <a:endParaRPr lang="en-US" sz="1200"/>
          </a:p>
          <a:p>
            <a:endParaRPr lang="en-US" sz="1200"/>
          </a:p>
          <a:p>
            <a:r>
              <a:rPr lang="en-US" sz="1200"/>
              <a:t>Canadian Tire Corporation. (2015). </a:t>
            </a:r>
            <a:r>
              <a:rPr lang="en-US" sz="1200" i="1"/>
              <a:t>Report to Shareholders. </a:t>
            </a:r>
            <a:r>
              <a:rPr lang="en-US" sz="1200"/>
              <a:t>Retrieved from </a:t>
            </a:r>
            <a:endParaRPr lang="en-US" sz="1200" u="sng">
              <a:hlinkClick r:id="rId11"/>
            </a:endParaRPr>
          </a:p>
          <a:p>
            <a:r>
              <a:rPr lang="en-US" sz="1200"/>
              <a:t>      </a:t>
            </a:r>
            <a:r>
              <a:rPr lang="en-US" sz="1200" u="sng">
                <a:hlinkClick r:id="rId11"/>
              </a:rPr>
              <a:t>http://s2.q4cdn.com/913390117/files/doc_financials/annual/2015/Canadian-Tire-Corporation_2015-Annual-Report_ENG.pdf</a:t>
            </a:r>
            <a:r>
              <a:rPr lang="en-US" sz="1200"/>
              <a:t> </a:t>
            </a:r>
          </a:p>
          <a:p>
            <a:endParaRPr lang="en-US" sz="1200"/>
          </a:p>
          <a:p>
            <a:r>
              <a:rPr lang="en-US" sz="1200"/>
              <a:t>Canadian Tire Corporation. (2016). </a:t>
            </a:r>
            <a:r>
              <a:rPr lang="en-US" sz="1200" i="1"/>
              <a:t>Canadian Tire Corporation Sustainability Report 2015 – 2016. </a:t>
            </a:r>
            <a:r>
              <a:rPr lang="en-US" sz="1200"/>
              <a:t>Retrieved from       </a:t>
            </a:r>
            <a:endParaRPr lang="en-US" sz="1200">
              <a:hlinkClick r:id="rId12"/>
            </a:endParaRPr>
          </a:p>
          <a:p>
            <a:r>
              <a:rPr lang="en-US" sz="1200"/>
              <a:t>      </a:t>
            </a:r>
            <a:r>
              <a:rPr lang="en-US" sz="1200" u="sng">
                <a:hlinkClick r:id="rId12"/>
              </a:rPr>
              <a:t>http://sustainability.canadiantirecorporation.ca/_doc/CTC_SR_PDF_2016_09_02.pdf</a:t>
            </a:r>
            <a:r>
              <a:rPr lang="en-US" sz="1200"/>
              <a:t>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grpSp>
        <p:nvGrpSpPr>
          <p:cNvPr id="5" name="Group 4"/>
          <p:cNvGrpSpPr/>
          <p:nvPr/>
        </p:nvGrpSpPr>
        <p:grpSpPr>
          <a:xfrm>
            <a:off x="8322907" y="6164803"/>
            <a:ext cx="694093" cy="627838"/>
            <a:chOff x="8322907" y="6164803"/>
            <a:chExt cx="694093" cy="627838"/>
          </a:xfrm>
        </p:grpSpPr>
        <p:pic>
          <p:nvPicPr>
            <p:cNvPr id="6" name="Picture 5"/>
            <p:cNvPicPr>
              <a:picLocks noChangeAspect="1"/>
            </p:cNvPicPr>
            <p:nvPr/>
          </p:nvPicPr>
          <p:blipFill>
            <a:blip r:embed="rId3"/>
            <a:stretch>
              <a:fillRect/>
            </a:stretch>
          </p:blipFill>
          <p:spPr>
            <a:xfrm>
              <a:off x="8322907" y="6164803"/>
              <a:ext cx="694093" cy="627838"/>
            </a:xfrm>
            <a:prstGeom prst="rect">
              <a:avLst/>
            </a:prstGeom>
          </p:spPr>
        </p:pic>
        <p:sp>
          <p:nvSpPr>
            <p:cNvPr id="7" name="TextBox 6"/>
            <p:cNvSpPr txBox="1"/>
            <p:nvPr/>
          </p:nvSpPr>
          <p:spPr>
            <a:xfrm>
              <a:off x="8478234" y="6324834"/>
              <a:ext cx="383438" cy="307777"/>
            </a:xfrm>
            <a:prstGeom prst="rect">
              <a:avLst/>
            </a:prstGeom>
            <a:noFill/>
          </p:spPr>
          <p:txBody>
            <a:bodyPr wrap="none" rtlCol="0">
              <a:spAutoFit/>
            </a:bodyPr>
            <a:lstStyle/>
            <a:p>
              <a:pPr algn="ctr"/>
              <a:r>
                <a:rPr lang="en-US" b="1">
                  <a:solidFill>
                    <a:schemeClr val="bg1"/>
                  </a:solidFill>
                </a:rPr>
                <a:t>17</a:t>
              </a:r>
            </a:p>
          </p:txBody>
        </p:sp>
      </p:grpSp>
      <p:sp>
        <p:nvSpPr>
          <p:cNvPr id="9" name="Shape 184"/>
          <p:cNvSpPr txBox="1">
            <a:spLocks/>
          </p:cNvSpPr>
          <p:nvPr/>
        </p:nvSpPr>
        <p:spPr>
          <a:xfrm>
            <a:off x="1" y="66467"/>
            <a:ext cx="9144000" cy="552580"/>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ct val="100000"/>
              <a:buNone/>
              <a:defRPr sz="2800" b="0" i="0" u="none" strike="noStrike" cap="none">
                <a:solidFill>
                  <a:schemeClr val="dk1"/>
                </a:solidFill>
                <a:latin typeface="Arial"/>
                <a:ea typeface="Arial"/>
                <a:cs typeface="Arial"/>
                <a:sym typeface="Aria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r>
              <a:rPr lang="en" sz="2200" u="sng"/>
              <a:t>6. References (cont.)</a:t>
            </a:r>
          </a:p>
        </p:txBody>
      </p:sp>
      <p:sp>
        <p:nvSpPr>
          <p:cNvPr id="8" name="TextBox 7"/>
          <p:cNvSpPr txBox="1"/>
          <p:nvPr/>
        </p:nvSpPr>
        <p:spPr>
          <a:xfrm>
            <a:off x="0" y="619047"/>
            <a:ext cx="9144000" cy="5078313"/>
          </a:xfrm>
          <a:prstGeom prst="rect">
            <a:avLst/>
          </a:prstGeom>
          <a:noFill/>
        </p:spPr>
        <p:txBody>
          <a:bodyPr wrap="square" rtlCol="0">
            <a:spAutoFit/>
          </a:bodyPr>
          <a:lstStyle/>
          <a:p>
            <a:r>
              <a:rPr lang="en-US" sz="1200"/>
              <a:t>Clarke, A. (2016a). </a:t>
            </a:r>
            <a:r>
              <a:rPr lang="en-US" sz="1200" i="1"/>
              <a:t>History of Corporate Sustainability</a:t>
            </a:r>
            <a:r>
              <a:rPr lang="en-US" sz="1200"/>
              <a:t>. [Presentation slides]. Retrieved from </a:t>
            </a:r>
          </a:p>
          <a:p>
            <a:r>
              <a:rPr lang="en-US" sz="1200"/>
              <a:t>      </a:t>
            </a:r>
            <a:r>
              <a:rPr lang="en-US" sz="1200" u="sng">
                <a:hlinkClick r:id="rId4"/>
              </a:rPr>
              <a:t>https://learn.uwaterloo.ca/content/enforced/266638-ENBUS602_081_cel_1169/Modules/Module%2002/2b1_</a:t>
            </a:r>
            <a:endParaRPr lang="en-US" sz="1200" u="sng">
              <a:hlinkClick r:id="rId5"/>
            </a:endParaRPr>
          </a:p>
          <a:p>
            <a:r>
              <a:rPr lang="en-US" sz="1200"/>
              <a:t>      </a:t>
            </a:r>
            <a:r>
              <a:rPr lang="en-US" sz="1200" u="sng">
                <a:hlinkClick r:id="rId5"/>
              </a:rPr>
              <a:t>HistoryOfCorporateSustainability.pdf?_&amp;d2lSessionVal=HIrDjbFQWDVU7rm0uyitr8pZB&amp;ou=266638</a:t>
            </a:r>
            <a:r>
              <a:rPr lang="en-US" sz="1200"/>
              <a:t> </a:t>
            </a:r>
          </a:p>
          <a:p>
            <a:endParaRPr lang="en-US" sz="1200"/>
          </a:p>
          <a:p>
            <a:r>
              <a:rPr lang="en-US" sz="1200"/>
              <a:t>Clarke, A. (2016b). </a:t>
            </a:r>
            <a:r>
              <a:rPr lang="en-US" sz="1200" i="1"/>
              <a:t>Introduction to Sustainable Development</a:t>
            </a:r>
            <a:r>
              <a:rPr lang="en-US" sz="1200"/>
              <a:t>. [Presentation slides]. Retrieved from </a:t>
            </a:r>
          </a:p>
          <a:p>
            <a:r>
              <a:rPr lang="en-US" sz="1200"/>
              <a:t>      </a:t>
            </a:r>
            <a:r>
              <a:rPr lang="en-US" sz="1200" u="sng">
                <a:hlinkClick r:id="rId6"/>
              </a:rPr>
              <a:t>https://learn.uwaterloo.ca/content/enforced/266638-ENBUS602_081</a:t>
            </a:r>
            <a:r>
              <a:rPr lang="en-US" sz="1200" u="sng">
                <a:hlinkClick r:id="rId7"/>
              </a:rPr>
              <a:t>_cel_1169/Modules/Module%2001/1c1_IntroductionTo</a:t>
            </a:r>
          </a:p>
          <a:p>
            <a:r>
              <a:rPr lang="en-US" sz="1200"/>
              <a:t>      </a:t>
            </a:r>
            <a:r>
              <a:rPr lang="en-US" sz="1200" u="sng">
                <a:hlinkClick r:id="rId7"/>
              </a:rPr>
              <a:t>SustainableDevelopment.pdf?_&amp;d2lSessionVal=HIrDjbFQWDVU7rm0uyitr8pZB&amp;ou=266638</a:t>
            </a:r>
            <a:r>
              <a:rPr lang="en-US" sz="1200"/>
              <a:t> </a:t>
            </a:r>
          </a:p>
          <a:p>
            <a:endParaRPr lang="en-US" sz="1200"/>
          </a:p>
          <a:p>
            <a:r>
              <a:rPr lang="en-US" sz="1200"/>
              <a:t>Clarke, A. (2016c). </a:t>
            </a:r>
            <a:r>
              <a:rPr lang="en-US" sz="1200" i="1"/>
              <a:t>Leadership and Roles</a:t>
            </a:r>
            <a:r>
              <a:rPr lang="en-US" sz="1200"/>
              <a:t>. [Presentation slides]. Retrieved from </a:t>
            </a:r>
            <a:r>
              <a:rPr lang="en-US" sz="1200" u="sng">
                <a:hlinkClick r:id="rId8"/>
              </a:rPr>
              <a:t>https://learn.uwaterloo.ca/content/enforced/266638- </a:t>
            </a:r>
          </a:p>
          <a:p>
            <a:r>
              <a:rPr lang="en-US" sz="1200"/>
              <a:t>      </a:t>
            </a:r>
            <a:r>
              <a:rPr lang="en-US" sz="1200" u="sng">
                <a:hlinkClick r:id="rId8"/>
              </a:rPr>
              <a:t>ENBUS602_081_cel_1169/Modules/Module%2005/5a2_LeadershipAndRoles.pdf?_&amp;d2lSession</a:t>
            </a:r>
          </a:p>
          <a:p>
            <a:r>
              <a:rPr lang="en-US" sz="1200"/>
              <a:t>      </a:t>
            </a:r>
            <a:r>
              <a:rPr lang="en-US" sz="1200" u="sng">
                <a:hlinkClick r:id="rId8"/>
              </a:rPr>
              <a:t>Val=qsXp1t5NazG5Vk11a0dushlAI&amp;ou=266638</a:t>
            </a:r>
            <a:r>
              <a:rPr lang="en-US" sz="1200"/>
              <a:t> </a:t>
            </a:r>
          </a:p>
          <a:p>
            <a:endParaRPr lang="en-US" sz="1200"/>
          </a:p>
          <a:p>
            <a:r>
              <a:rPr lang="en-US" sz="1200"/>
              <a:t>Hart, S., Christensen, C. (2002). Great Leap - Driving Innovation from the Base of the Pyramid. </a:t>
            </a:r>
            <a:r>
              <a:rPr lang="en-US" sz="1200" i="1"/>
              <a:t>MIT Sloan Management Review</a:t>
            </a:r>
            <a:r>
              <a:rPr lang="en-US" sz="1200"/>
              <a:t>, </a:t>
            </a:r>
          </a:p>
          <a:p>
            <a:r>
              <a:rPr lang="en-US" sz="1200"/>
              <a:t>      44(1</a:t>
            </a:r>
            <a:r>
              <a:rPr lang="en-US" sz="1200"/>
              <a:t>), 51-56. Retrieved </a:t>
            </a:r>
            <a:r>
              <a:rPr lang="en-US" sz="1200"/>
              <a:t>from </a:t>
            </a:r>
          </a:p>
          <a:p>
            <a:r>
              <a:rPr lang="en-US" sz="1200"/>
              <a:t>      </a:t>
            </a:r>
            <a:r>
              <a:rPr lang="en-US" sz="1200" u="sng">
                <a:hlinkClick r:id="rId9"/>
              </a:rPr>
              <a:t>https</a:t>
            </a:r>
            <a:r>
              <a:rPr lang="en-US" sz="1200" u="sng">
                <a:hlinkClick r:id="rId9"/>
              </a:rPr>
              <a:t>://learn.uwaterloo.ca/content/enforced/266638-ENBUS602_081_cel_1169/eReserves/GreatLeap.pdf?ou=266638</a:t>
            </a:r>
            <a:r>
              <a:rPr lang="en-US" sz="1200"/>
              <a:t> </a:t>
            </a:r>
          </a:p>
          <a:p>
            <a:endParaRPr lang="en-US" sz="1200"/>
          </a:p>
          <a:p>
            <a:r>
              <a:rPr lang="en-US" sz="1200"/>
              <a:t>Historica Canada. (2014). </a:t>
            </a:r>
            <a:r>
              <a:rPr lang="en-US" sz="1200" i="1"/>
              <a:t>Canadian Tire Corporation Limited. </a:t>
            </a:r>
            <a:r>
              <a:rPr lang="en-US" sz="1200"/>
              <a:t>Retrieved from </a:t>
            </a:r>
          </a:p>
          <a:p>
            <a:r>
              <a:rPr lang="en-US" sz="1200"/>
              <a:t>      </a:t>
            </a:r>
            <a:r>
              <a:rPr lang="en-US" sz="1200" u="sng">
                <a:hlinkClick r:id="rId10"/>
              </a:rPr>
              <a:t>http://www.thecanadianencyclopedia.ca/en/article/canadian-tire-corporation-limited/</a:t>
            </a:r>
            <a:r>
              <a:rPr lang="en-US" sz="1200"/>
              <a:t>  </a:t>
            </a:r>
          </a:p>
          <a:p>
            <a:r>
              <a:rPr lang="en-US" sz="1200"/>
              <a:t> </a:t>
            </a:r>
            <a:endParaRPr lang="en-US" sz="1200"/>
          </a:p>
          <a:p>
            <a:r>
              <a:rPr lang="en-US" sz="1200"/>
              <a:t>Kolk, A., Rivera-Santos, M., and Rufín, C. (2013). Reviewing a Decade of Research on the "Base/Bottom of the Pyramid" (</a:t>
            </a:r>
            <a:r>
              <a:rPr lang="en-US" sz="1200"/>
              <a:t>BOP) </a:t>
            </a:r>
          </a:p>
          <a:p>
            <a:r>
              <a:rPr lang="en-US" sz="1200"/>
              <a:t>      Concept</a:t>
            </a:r>
            <a:r>
              <a:rPr lang="en-US" sz="1200"/>
              <a:t>. </a:t>
            </a:r>
            <a:r>
              <a:rPr lang="en-US" sz="1200" i="1"/>
              <a:t>Business and Society</a:t>
            </a:r>
            <a:r>
              <a:rPr lang="en-US" sz="1200"/>
              <a:t>. Retrieved </a:t>
            </a:r>
            <a:r>
              <a:rPr lang="en-US" sz="1200"/>
              <a:t>from </a:t>
            </a:r>
            <a:r>
              <a:rPr lang="en-US" sz="1200" u="sng">
                <a:hlinkClick r:id="rId11"/>
              </a:rPr>
              <a:t>https</a:t>
            </a:r>
            <a:r>
              <a:rPr lang="en-US" sz="1200" u="sng">
                <a:hlinkClick r:id="rId11"/>
              </a:rPr>
              <a:t>://learn.uwaterloo.ca/content/enforced</a:t>
            </a:r>
            <a:r>
              <a:rPr lang="en-US" sz="1200" u="sng">
                <a:hlinkClick r:id="rId11"/>
              </a:rPr>
              <a:t>/266638-</a:t>
            </a:r>
            <a:r>
              <a:rPr lang="en-US" sz="1200"/>
              <a:t>   </a:t>
            </a:r>
          </a:p>
          <a:p>
            <a:r>
              <a:rPr lang="en-US" sz="1200"/>
              <a:t>      </a:t>
            </a:r>
            <a:r>
              <a:rPr lang="en-US" sz="1200" u="sng">
                <a:hlinkClick r:id="rId11"/>
              </a:rPr>
              <a:t>ENBUS602_081</a:t>
            </a:r>
            <a:r>
              <a:rPr lang="en-US" sz="1200" u="sng">
                <a:hlinkClick r:id="rId11"/>
              </a:rPr>
              <a:t>_cel_1169/eReserves/ReviewingDecadeBOPConcept.pdf?ou=266638</a:t>
            </a:r>
            <a:r>
              <a:rPr lang="en-US" sz="1200"/>
              <a:t> </a:t>
            </a:r>
          </a:p>
          <a:p>
            <a:endParaRPr lang="en-US" sz="1200"/>
          </a:p>
          <a:p>
            <a:r>
              <a:rPr lang="en-US" sz="1200"/>
              <a:t>Laasch, O. &amp; Conaway, R. (2015). </a:t>
            </a:r>
            <a:r>
              <a:rPr lang="en-US" sz="1200" i="1"/>
              <a:t>Principles of Responsible Management: Glocal Sustainability, Responsibility, and Ethics (1st ed)</a:t>
            </a:r>
            <a:r>
              <a:rPr lang="en-US" sz="1200"/>
              <a:t>. </a:t>
            </a:r>
          </a:p>
          <a:p>
            <a:r>
              <a:rPr lang="en-US" sz="1200"/>
              <a:t>      Stamford, CT: Cengage Learning.</a:t>
            </a:r>
          </a:p>
          <a:p>
            <a:endParaRPr lang="en-US" sz="1200"/>
          </a:p>
          <a:p>
            <a:r>
              <a:rPr lang="en-US" sz="1200"/>
              <a:t>Visser, W. &amp; CPSL (2009) </a:t>
            </a:r>
            <a:r>
              <a:rPr lang="en-US" sz="1200" i="1"/>
              <a:t>Landmarks for Sustainability: Events and Initiatives That Have Changed the World.</a:t>
            </a:r>
            <a:r>
              <a:rPr lang="en-US" sz="1200"/>
              <a:t> Sheffield: Greenleaf.</a:t>
            </a:r>
          </a:p>
        </p:txBody>
      </p:sp>
    </p:spTree>
    <p:extLst>
      <p:ext uri="{BB962C8B-B14F-4D97-AF65-F5344CB8AC3E}">
        <p14:creationId xmlns:p14="http://schemas.microsoft.com/office/powerpoint/2010/main" val="17464969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Shape 138"/>
          <p:cNvSpPr/>
          <p:nvPr/>
        </p:nvSpPr>
        <p:spPr>
          <a:xfrm>
            <a:off x="0" y="0"/>
            <a:ext cx="5825067" cy="1806350"/>
          </a:xfrm>
          <a:prstGeom prst="rect">
            <a:avLst/>
          </a:prstGeom>
          <a:solidFill>
            <a:schemeClr val="bg1">
              <a:lumMod val="50000"/>
            </a:schemeClr>
          </a:solidFill>
          <a:ln>
            <a:noFill/>
          </a:ln>
        </p:spPr>
        <p:txBody>
          <a:bodyPr lIns="91425" tIns="91425" rIns="91425" bIns="91425" anchor="ctr" anchorCtr="0">
            <a:noAutofit/>
          </a:bodyPr>
          <a:lstStyle/>
          <a:p>
            <a:pPr lvl="0">
              <a:spcBef>
                <a:spcPts val="0"/>
              </a:spcBef>
              <a:buNone/>
            </a:pPr>
            <a:endParaRPr/>
          </a:p>
        </p:txBody>
      </p:sp>
      <p:sp>
        <p:nvSpPr>
          <p:cNvPr id="139" name="Shape 139"/>
          <p:cNvSpPr txBox="1">
            <a:spLocks noGrp="1"/>
          </p:cNvSpPr>
          <p:nvPr>
            <p:ph type="title"/>
          </p:nvPr>
        </p:nvSpPr>
        <p:spPr>
          <a:xfrm>
            <a:off x="311700" y="593366"/>
            <a:ext cx="8520600" cy="763500"/>
          </a:xfrm>
          <a:prstGeom prst="rect">
            <a:avLst/>
          </a:prstGeom>
        </p:spPr>
        <p:txBody>
          <a:bodyPr lIns="91425" tIns="91425" rIns="91425" bIns="91425" anchor="t" anchorCtr="0">
            <a:noAutofit/>
          </a:bodyPr>
          <a:lstStyle/>
          <a:p>
            <a:pPr lvl="0">
              <a:spcBef>
                <a:spcPts val="0"/>
              </a:spcBef>
              <a:buNone/>
            </a:pPr>
            <a:r>
              <a:rPr lang="en" sz="2200" u="sng">
                <a:solidFill>
                  <a:srgbClr val="FFFFFF"/>
                </a:solidFill>
              </a:rPr>
              <a:t>Agenda</a:t>
            </a:r>
          </a:p>
        </p:txBody>
      </p:sp>
      <p:sp>
        <p:nvSpPr>
          <p:cNvPr id="140" name="Shape 140"/>
          <p:cNvSpPr txBox="1">
            <a:spLocks noGrp="1"/>
          </p:cNvSpPr>
          <p:nvPr>
            <p:ph type="body" idx="1"/>
          </p:nvPr>
        </p:nvSpPr>
        <p:spPr>
          <a:xfrm>
            <a:off x="1642858" y="143558"/>
            <a:ext cx="4004409" cy="1662900"/>
          </a:xfrm>
          <a:prstGeom prst="rect">
            <a:avLst/>
          </a:prstGeom>
        </p:spPr>
        <p:txBody>
          <a:bodyPr lIns="91425" tIns="91425" rIns="91425" bIns="91425" anchor="t" anchorCtr="0">
            <a:noAutofit/>
          </a:bodyPr>
          <a:lstStyle/>
          <a:p>
            <a:pPr marL="139700" lvl="0">
              <a:buClr>
                <a:srgbClr val="FFFFFF"/>
              </a:buClr>
            </a:pPr>
            <a:r>
              <a:rPr lang="en-US" sz="1400">
                <a:solidFill>
                  <a:srgbClr val="FFFFFF"/>
                </a:solidFill>
              </a:rPr>
              <a:t>1. Company Information</a:t>
            </a:r>
            <a:br>
              <a:rPr lang="en-US" sz="1400">
                <a:solidFill>
                  <a:srgbClr val="FFFFFF"/>
                </a:solidFill>
              </a:rPr>
            </a:br>
            <a:r>
              <a:rPr lang="en-US" sz="1400">
                <a:solidFill>
                  <a:srgbClr val="FFFFFF"/>
                </a:solidFill>
              </a:rPr>
              <a:t>2. Analysis of Key Interactions</a:t>
            </a:r>
            <a:br>
              <a:rPr lang="en-US" sz="1400">
                <a:solidFill>
                  <a:srgbClr val="FFFFFF"/>
                </a:solidFill>
              </a:rPr>
            </a:br>
            <a:r>
              <a:rPr lang="en-US" sz="1400">
                <a:solidFill>
                  <a:srgbClr val="FFFFFF"/>
                </a:solidFill>
              </a:rPr>
              <a:t>3. Sustainability Issues</a:t>
            </a:r>
            <a:br>
              <a:rPr lang="en-US" sz="1400">
                <a:solidFill>
                  <a:srgbClr val="FFFFFF"/>
                </a:solidFill>
              </a:rPr>
            </a:br>
            <a:r>
              <a:rPr lang="en-US" sz="1400">
                <a:solidFill>
                  <a:srgbClr val="FFFFFF"/>
                </a:solidFill>
              </a:rPr>
              <a:t>4. Solutions  through Business Functions</a:t>
            </a:r>
            <a:br>
              <a:rPr lang="en-US" sz="1400">
                <a:solidFill>
                  <a:srgbClr val="FFFFFF"/>
                </a:solidFill>
              </a:rPr>
            </a:br>
            <a:r>
              <a:rPr lang="en-US" sz="1400">
                <a:solidFill>
                  <a:srgbClr val="FFFFFF"/>
                </a:solidFill>
              </a:rPr>
              <a:t>5. Potential Challenges and Approaches</a:t>
            </a:r>
            <a:br>
              <a:rPr lang="en-US" sz="1400">
                <a:solidFill>
                  <a:srgbClr val="FFFFFF"/>
                </a:solidFill>
              </a:rPr>
            </a:br>
            <a:r>
              <a:rPr lang="en-US" sz="1400">
                <a:solidFill>
                  <a:srgbClr val="FFFFFF"/>
                </a:solidFill>
              </a:rPr>
              <a:t>6. References</a:t>
            </a:r>
          </a:p>
          <a:p>
            <a:pPr marL="139700" lvl="0" rtl="0">
              <a:spcBef>
                <a:spcPts val="0"/>
              </a:spcBef>
              <a:buClr>
                <a:srgbClr val="FFFFFF"/>
              </a:buClr>
              <a:buSzPct val="100000"/>
            </a:pPr>
            <a:endParaRPr lang="en" sz="1400">
              <a:solidFill>
                <a:srgbClr val="FFFFFF"/>
              </a:solidFill>
            </a:endParaRPr>
          </a:p>
        </p:txBody>
      </p:sp>
      <p:sp>
        <p:nvSpPr>
          <p:cNvPr id="142" name="Shape 142"/>
          <p:cNvSpPr txBox="1">
            <a:spLocks noGrp="1"/>
          </p:cNvSpPr>
          <p:nvPr>
            <p:ph type="title"/>
          </p:nvPr>
        </p:nvSpPr>
        <p:spPr>
          <a:xfrm>
            <a:off x="311700" y="1806566"/>
            <a:ext cx="8520600" cy="763500"/>
          </a:xfrm>
          <a:prstGeom prst="rect">
            <a:avLst/>
          </a:prstGeom>
        </p:spPr>
        <p:txBody>
          <a:bodyPr lIns="91425" tIns="91425" rIns="91425" bIns="91425" anchor="t" anchorCtr="0">
            <a:noAutofit/>
          </a:bodyPr>
          <a:lstStyle/>
          <a:p>
            <a:pPr lvl="0" rtl="0">
              <a:spcBef>
                <a:spcPts val="0"/>
              </a:spcBef>
              <a:buNone/>
            </a:pPr>
            <a:r>
              <a:rPr lang="en" sz="2200" u="sng"/>
              <a:t>1. Company Information</a:t>
            </a:r>
          </a:p>
        </p:txBody>
      </p:sp>
      <p:sp>
        <p:nvSpPr>
          <p:cNvPr id="13" name="Shape 138"/>
          <p:cNvSpPr/>
          <p:nvPr/>
        </p:nvSpPr>
        <p:spPr>
          <a:xfrm>
            <a:off x="5825067" y="-1050"/>
            <a:ext cx="3318933" cy="1806350"/>
          </a:xfrm>
          <a:prstGeom prst="rect">
            <a:avLst/>
          </a:prstGeom>
          <a:solidFill>
            <a:srgbClr val="FF0000"/>
          </a:solidFill>
          <a:ln>
            <a:noFill/>
          </a:ln>
        </p:spPr>
        <p:txBody>
          <a:bodyPr lIns="91425" tIns="91425" rIns="91425" bIns="91425" anchor="ctr" anchorCtr="0">
            <a:noAutofit/>
          </a:bodyPr>
          <a:lstStyle/>
          <a:p>
            <a:pPr lvl="0">
              <a:spcBef>
                <a:spcPts val="0"/>
              </a:spcBef>
              <a:buNone/>
            </a:pPr>
            <a:endParaRPr/>
          </a:p>
        </p:txBody>
      </p:sp>
      <p:sp>
        <p:nvSpPr>
          <p:cNvPr id="14" name="Shape 140"/>
          <p:cNvSpPr txBox="1">
            <a:spLocks/>
          </p:cNvSpPr>
          <p:nvPr/>
        </p:nvSpPr>
        <p:spPr>
          <a:xfrm>
            <a:off x="6440610" y="263681"/>
            <a:ext cx="1550504" cy="621009"/>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15000"/>
              </a:lnSpc>
              <a:spcBef>
                <a:spcPts val="0"/>
              </a:spcBef>
              <a:spcAft>
                <a:spcPts val="1600"/>
              </a:spcAft>
              <a:buClr>
                <a:schemeClr val="dk2"/>
              </a:buClr>
              <a:buSzPct val="100000"/>
              <a:buNone/>
              <a:defRPr sz="1800" b="0" i="0" u="none" strike="noStrike" cap="none">
                <a:solidFill>
                  <a:schemeClr val="dk2"/>
                </a:solidFill>
                <a:latin typeface="Arial"/>
                <a:ea typeface="Arial"/>
                <a:cs typeface="Arial"/>
                <a:sym typeface="Arial"/>
              </a:defRPr>
            </a:lvl1pPr>
            <a:lvl2pPr marR="0" lvl="1"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defRPr>
            </a:lvl2pPr>
            <a:lvl3pPr marR="0" lvl="2"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defRPr>
            </a:lvl3pPr>
            <a:lvl4pPr marR="0" lvl="3"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defRPr>
            </a:lvl4pPr>
            <a:lvl5pPr marR="0" lvl="4"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defRPr>
            </a:lvl5pPr>
            <a:lvl6pPr marR="0" lvl="5"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defRPr>
            </a:lvl6pPr>
            <a:lvl7pPr marR="0" lvl="6"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defRPr>
            </a:lvl7pPr>
            <a:lvl8pPr marR="0" lvl="7"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defRPr>
            </a:lvl8pPr>
            <a:lvl9pPr marR="0" lvl="8"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defRPr>
            </a:lvl9pPr>
          </a:lstStyle>
          <a:p>
            <a:pPr marL="139700">
              <a:buClr>
                <a:srgbClr val="FFFFFF"/>
              </a:buClr>
            </a:pPr>
            <a:r>
              <a:rPr lang="en-US" sz="2200" b="1">
                <a:solidFill>
                  <a:schemeClr val="bg1"/>
                </a:solidFill>
              </a:rPr>
              <a:t>TIP:</a:t>
            </a:r>
            <a:endParaRPr lang="en" sz="2200">
              <a:solidFill>
                <a:schemeClr val="bg1"/>
              </a:solidFill>
            </a:endParaRPr>
          </a:p>
        </p:txBody>
      </p:sp>
      <p:grpSp>
        <p:nvGrpSpPr>
          <p:cNvPr id="4" name="Group 3"/>
          <p:cNvGrpSpPr/>
          <p:nvPr/>
        </p:nvGrpSpPr>
        <p:grpSpPr>
          <a:xfrm>
            <a:off x="8322907" y="6164803"/>
            <a:ext cx="694093" cy="627838"/>
            <a:chOff x="8322907" y="6164803"/>
            <a:chExt cx="694093" cy="627838"/>
          </a:xfrm>
        </p:grpSpPr>
        <p:pic>
          <p:nvPicPr>
            <p:cNvPr id="2" name="Picture 1"/>
            <p:cNvPicPr>
              <a:picLocks noChangeAspect="1"/>
            </p:cNvPicPr>
            <p:nvPr/>
          </p:nvPicPr>
          <p:blipFill>
            <a:blip r:embed="rId3"/>
            <a:stretch>
              <a:fillRect/>
            </a:stretch>
          </p:blipFill>
          <p:spPr>
            <a:xfrm>
              <a:off x="8322907" y="6164803"/>
              <a:ext cx="694093" cy="627838"/>
            </a:xfrm>
            <a:prstGeom prst="rect">
              <a:avLst/>
            </a:prstGeom>
          </p:spPr>
        </p:pic>
        <p:sp>
          <p:nvSpPr>
            <p:cNvPr id="3" name="TextBox 2"/>
            <p:cNvSpPr txBox="1"/>
            <p:nvPr/>
          </p:nvSpPr>
          <p:spPr>
            <a:xfrm>
              <a:off x="8527927" y="6324834"/>
              <a:ext cx="284052" cy="307777"/>
            </a:xfrm>
            <a:prstGeom prst="rect">
              <a:avLst/>
            </a:prstGeom>
            <a:noFill/>
          </p:spPr>
          <p:txBody>
            <a:bodyPr wrap="none" rtlCol="0">
              <a:spAutoFit/>
            </a:bodyPr>
            <a:lstStyle/>
            <a:p>
              <a:pPr algn="ctr"/>
              <a:r>
                <a:rPr lang="en-US" b="1">
                  <a:solidFill>
                    <a:schemeClr val="bg1"/>
                  </a:solidFill>
                </a:rPr>
                <a:t>1</a:t>
              </a:r>
            </a:p>
          </p:txBody>
        </p:sp>
      </p:grpSp>
      <p:pic>
        <p:nvPicPr>
          <p:cNvPr id="15" name="Picture 2" descr="Image result"/>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5981564" y="181116"/>
            <a:ext cx="606103" cy="58972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5875408" y="743592"/>
            <a:ext cx="3185033" cy="954107"/>
          </a:xfrm>
          <a:prstGeom prst="rect">
            <a:avLst/>
          </a:prstGeom>
        </p:spPr>
        <p:txBody>
          <a:bodyPr wrap="square">
            <a:spAutoFit/>
          </a:bodyPr>
          <a:lstStyle/>
          <a:p>
            <a:r>
              <a:rPr lang="en-US">
                <a:solidFill>
                  <a:schemeClr val="bg1"/>
                </a:solidFill>
              </a:rPr>
              <a:t>Visit bit.ly/canadiantire602 </a:t>
            </a:r>
          </a:p>
          <a:p>
            <a:r>
              <a:rPr lang="en-US">
                <a:solidFill>
                  <a:schemeClr val="bg1"/>
                </a:solidFill>
              </a:rPr>
              <a:t>for more information, and to listen to our narration of the presentation!</a:t>
            </a:r>
            <a:br>
              <a:rPr lang="en-US">
                <a:solidFill>
                  <a:schemeClr val="bg1"/>
                </a:solidFill>
              </a:rPr>
            </a:br>
            <a:endParaRPr lang="en-US"/>
          </a:p>
        </p:txBody>
      </p:sp>
      <p:sp>
        <p:nvSpPr>
          <p:cNvPr id="9" name="TextBox 8"/>
          <p:cNvSpPr txBox="1"/>
          <p:nvPr/>
        </p:nvSpPr>
        <p:spPr>
          <a:xfrm>
            <a:off x="0" y="4260132"/>
            <a:ext cx="2861681" cy="276999"/>
          </a:xfrm>
          <a:prstGeom prst="rect">
            <a:avLst/>
          </a:prstGeom>
          <a:noFill/>
        </p:spPr>
        <p:txBody>
          <a:bodyPr wrap="none" rtlCol="0">
            <a:spAutoFit/>
          </a:bodyPr>
          <a:lstStyle/>
          <a:p>
            <a:r>
              <a:rPr lang="en-US" sz="1200" i="1"/>
              <a:t>The original Canadian Tire Store (CTC)</a:t>
            </a:r>
          </a:p>
        </p:txBody>
      </p:sp>
      <p:pic>
        <p:nvPicPr>
          <p:cNvPr id="11" name="Picture 10"/>
          <p:cNvPicPr>
            <a:picLocks noChangeAspect="1"/>
          </p:cNvPicPr>
          <p:nvPr/>
        </p:nvPicPr>
        <p:blipFill>
          <a:blip r:embed="rId6"/>
          <a:stretch>
            <a:fillRect/>
          </a:stretch>
        </p:blipFill>
        <p:spPr>
          <a:xfrm>
            <a:off x="128" y="2301904"/>
            <a:ext cx="3257599" cy="1942419"/>
          </a:xfrm>
          <a:prstGeom prst="rect">
            <a:avLst/>
          </a:prstGeom>
        </p:spPr>
      </p:pic>
      <p:sp>
        <p:nvSpPr>
          <p:cNvPr id="21" name="Rectangle 20"/>
          <p:cNvSpPr/>
          <p:nvPr/>
        </p:nvSpPr>
        <p:spPr>
          <a:xfrm>
            <a:off x="0" y="6304527"/>
            <a:ext cx="8173942" cy="307777"/>
          </a:xfrm>
          <a:prstGeom prst="rect">
            <a:avLst/>
          </a:prstGeom>
          <a:solidFill>
            <a:srgbClr val="FF0000"/>
          </a:solidFill>
        </p:spPr>
        <p:txBody>
          <a:bodyPr wrap="square">
            <a:spAutoFit/>
          </a:bodyPr>
          <a:lstStyle/>
          <a:p>
            <a:pPr algn="ctr"/>
            <a:r>
              <a:rPr lang="en" b="1">
                <a:solidFill>
                  <a:schemeClr val="bg1"/>
                </a:solidFill>
              </a:rPr>
              <a:t>This presentation focuses on the retail segment.</a:t>
            </a:r>
          </a:p>
        </p:txBody>
      </p:sp>
      <p:pic>
        <p:nvPicPr>
          <p:cNvPr id="12" name="Picture 11"/>
          <p:cNvPicPr>
            <a:picLocks noChangeAspect="1"/>
          </p:cNvPicPr>
          <p:nvPr/>
        </p:nvPicPr>
        <p:blipFill rotWithShape="1">
          <a:blip r:embed="rId7"/>
          <a:srcRect b="31116"/>
          <a:stretch/>
        </p:blipFill>
        <p:spPr>
          <a:xfrm>
            <a:off x="3497051" y="3431162"/>
            <a:ext cx="5644300" cy="1206184"/>
          </a:xfrm>
          <a:prstGeom prst="rect">
            <a:avLst/>
          </a:prstGeom>
        </p:spPr>
      </p:pic>
      <p:grpSp>
        <p:nvGrpSpPr>
          <p:cNvPr id="32" name="Group 31"/>
          <p:cNvGrpSpPr/>
          <p:nvPr/>
        </p:nvGrpSpPr>
        <p:grpSpPr>
          <a:xfrm>
            <a:off x="3882785" y="1943333"/>
            <a:ext cx="5007355" cy="1441678"/>
            <a:chOff x="3882785" y="1943333"/>
            <a:chExt cx="5007355" cy="1441678"/>
          </a:xfrm>
        </p:grpSpPr>
        <p:grpSp>
          <p:nvGrpSpPr>
            <p:cNvPr id="28" name="Group 27"/>
            <p:cNvGrpSpPr/>
            <p:nvPr/>
          </p:nvGrpSpPr>
          <p:grpSpPr>
            <a:xfrm>
              <a:off x="3882785" y="1943333"/>
              <a:ext cx="1484625" cy="1441678"/>
              <a:chOff x="3908899" y="4162757"/>
              <a:chExt cx="1484625" cy="1441678"/>
            </a:xfrm>
          </p:grpSpPr>
          <p:sp>
            <p:nvSpPr>
              <p:cNvPr id="24" name="Oval 23"/>
              <p:cNvSpPr/>
              <p:nvPr/>
            </p:nvSpPr>
            <p:spPr>
              <a:xfrm>
                <a:off x="3908899" y="4162757"/>
                <a:ext cx="1484625" cy="144167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3951557" y="4535737"/>
                <a:ext cx="1368944" cy="738664"/>
              </a:xfrm>
              <a:prstGeom prst="rect">
                <a:avLst/>
              </a:prstGeom>
            </p:spPr>
            <p:txBody>
              <a:bodyPr wrap="square">
                <a:spAutoFit/>
              </a:bodyPr>
              <a:lstStyle/>
              <a:p>
                <a:pPr lvl="0" algn="ctr"/>
                <a:r>
                  <a:rPr lang="en-US">
                    <a:solidFill>
                      <a:schemeClr val="bg1"/>
                    </a:solidFill>
                  </a:rPr>
                  <a:t>Headquartered in Toronto, Canada</a:t>
                </a:r>
              </a:p>
            </p:txBody>
          </p:sp>
        </p:grpSp>
        <p:grpSp>
          <p:nvGrpSpPr>
            <p:cNvPr id="27" name="Group 26"/>
            <p:cNvGrpSpPr/>
            <p:nvPr/>
          </p:nvGrpSpPr>
          <p:grpSpPr>
            <a:xfrm>
              <a:off x="7405515" y="1943333"/>
              <a:ext cx="1484625" cy="1441678"/>
              <a:chOff x="7431629" y="3493053"/>
              <a:chExt cx="1484625" cy="1441678"/>
            </a:xfrm>
          </p:grpSpPr>
          <p:sp>
            <p:nvSpPr>
              <p:cNvPr id="30" name="Oval 29"/>
              <p:cNvSpPr/>
              <p:nvPr/>
            </p:nvSpPr>
            <p:spPr>
              <a:xfrm>
                <a:off x="7431629" y="3493053"/>
                <a:ext cx="1484625" cy="144167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7498755" y="3769133"/>
                <a:ext cx="1368944" cy="954107"/>
              </a:xfrm>
              <a:prstGeom prst="rect">
                <a:avLst/>
              </a:prstGeom>
            </p:spPr>
            <p:txBody>
              <a:bodyPr wrap="square">
                <a:spAutoFit/>
              </a:bodyPr>
              <a:lstStyle/>
              <a:p>
                <a:pPr lvl="0" algn="ctr"/>
                <a:r>
                  <a:rPr lang="en-US">
                    <a:solidFill>
                      <a:schemeClr val="bg1"/>
                    </a:solidFill>
                  </a:rPr>
                  <a:t>+1,600 stores operating under various banners</a:t>
                </a:r>
              </a:p>
            </p:txBody>
          </p:sp>
        </p:grpSp>
        <p:grpSp>
          <p:nvGrpSpPr>
            <p:cNvPr id="26" name="Group 25"/>
            <p:cNvGrpSpPr/>
            <p:nvPr/>
          </p:nvGrpSpPr>
          <p:grpSpPr>
            <a:xfrm>
              <a:off x="5525287" y="1943333"/>
              <a:ext cx="1722352" cy="1441678"/>
              <a:chOff x="5442366" y="3980284"/>
              <a:chExt cx="1722352" cy="1441678"/>
            </a:xfrm>
          </p:grpSpPr>
          <p:sp>
            <p:nvSpPr>
              <p:cNvPr id="33" name="Oval 32"/>
              <p:cNvSpPr/>
              <p:nvPr/>
            </p:nvSpPr>
            <p:spPr>
              <a:xfrm>
                <a:off x="5561230" y="3980284"/>
                <a:ext cx="1484625" cy="144167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+28,000 employees</a:t>
                </a:r>
              </a:p>
            </p:txBody>
          </p:sp>
          <p:sp>
            <p:nvSpPr>
              <p:cNvPr id="34" name="Rectangle 33"/>
              <p:cNvSpPr/>
              <p:nvPr/>
            </p:nvSpPr>
            <p:spPr>
              <a:xfrm>
                <a:off x="5442366" y="3980284"/>
                <a:ext cx="1722352" cy="307777"/>
              </a:xfrm>
              <a:prstGeom prst="rect">
                <a:avLst/>
              </a:prstGeom>
            </p:spPr>
            <p:txBody>
              <a:bodyPr wrap="square">
                <a:spAutoFit/>
              </a:bodyPr>
              <a:lstStyle/>
              <a:p>
                <a:pPr lvl="0" algn="ctr"/>
                <a:endParaRPr lang="en-US">
                  <a:solidFill>
                    <a:schemeClr val="bg1"/>
                  </a:solidFill>
                </a:endParaRPr>
              </a:p>
            </p:txBody>
          </p:sp>
        </p:grpSp>
      </p:grpSp>
      <p:sp>
        <p:nvSpPr>
          <p:cNvPr id="8" name="Rectangle 7"/>
          <p:cNvSpPr/>
          <p:nvPr/>
        </p:nvSpPr>
        <p:spPr>
          <a:xfrm>
            <a:off x="139131" y="4506353"/>
            <a:ext cx="3741547" cy="1815882"/>
          </a:xfrm>
          <a:prstGeom prst="rect">
            <a:avLst/>
          </a:prstGeom>
        </p:spPr>
        <p:txBody>
          <a:bodyPr wrap="square">
            <a:spAutoFit/>
          </a:bodyPr>
          <a:lstStyle/>
          <a:p>
            <a:pPr lvl="0"/>
            <a:r>
              <a:rPr lang="en" b="1">
                <a:solidFill>
                  <a:schemeClr val="tx1"/>
                </a:solidFill>
              </a:rPr>
              <a:t>KEY DATES</a:t>
            </a:r>
          </a:p>
          <a:p>
            <a:pPr lvl="0"/>
            <a:r>
              <a:rPr lang="en">
                <a:solidFill>
                  <a:schemeClr val="tx1"/>
                </a:solidFill>
              </a:rPr>
              <a:t>1927 - Canadian Tire Corporation, Limited (“CTC”) founded by John &amp; Alfred Billes</a:t>
            </a:r>
          </a:p>
          <a:p>
            <a:pPr lvl="0"/>
            <a:r>
              <a:rPr lang="en">
                <a:solidFill>
                  <a:schemeClr val="tx1"/>
                </a:solidFill>
              </a:rPr>
              <a:t>1980 – CTC’s revenue exceeded $1 billion</a:t>
            </a:r>
          </a:p>
          <a:p>
            <a:pPr lvl="0"/>
            <a:r>
              <a:rPr lang="en">
                <a:solidFill>
                  <a:schemeClr val="tx1"/>
                </a:solidFill>
              </a:rPr>
              <a:t>1999 – CTC Foundation launched</a:t>
            </a:r>
          </a:p>
          <a:p>
            <a:pPr lvl="0"/>
            <a:r>
              <a:rPr lang="en">
                <a:solidFill>
                  <a:schemeClr val="tx1"/>
                </a:solidFill>
              </a:rPr>
              <a:t>2001 – CTC launched its website</a:t>
            </a:r>
          </a:p>
          <a:p>
            <a:pPr lvl="0"/>
            <a:r>
              <a:rPr lang="en">
                <a:solidFill>
                  <a:schemeClr val="tx1"/>
                </a:solidFill>
              </a:rPr>
              <a:t>2006 – CTC partnered with NASCAR &amp; TSN</a:t>
            </a:r>
          </a:p>
          <a:p>
            <a:pPr lvl="0"/>
            <a:r>
              <a:rPr lang="en">
                <a:solidFill>
                  <a:schemeClr val="tx1"/>
                </a:solidFill>
              </a:rPr>
              <a:t>2011 – CTC acquired Forzani Group </a:t>
            </a:r>
          </a:p>
        </p:txBody>
      </p:sp>
      <p:grpSp>
        <p:nvGrpSpPr>
          <p:cNvPr id="35" name="Group 34"/>
          <p:cNvGrpSpPr/>
          <p:nvPr/>
        </p:nvGrpSpPr>
        <p:grpSpPr>
          <a:xfrm>
            <a:off x="3789476" y="4692294"/>
            <a:ext cx="5201609" cy="1502711"/>
            <a:chOff x="3890422" y="4692294"/>
            <a:chExt cx="5201609" cy="1502711"/>
          </a:xfrm>
        </p:grpSpPr>
        <p:grpSp>
          <p:nvGrpSpPr>
            <p:cNvPr id="38" name="Group 37"/>
            <p:cNvGrpSpPr/>
            <p:nvPr/>
          </p:nvGrpSpPr>
          <p:grpSpPr>
            <a:xfrm>
              <a:off x="3890422" y="4753327"/>
              <a:ext cx="1671242" cy="1441678"/>
              <a:chOff x="3815590" y="4162757"/>
              <a:chExt cx="1671242" cy="1441678"/>
            </a:xfrm>
          </p:grpSpPr>
          <p:sp>
            <p:nvSpPr>
              <p:cNvPr id="39" name="Oval 38"/>
              <p:cNvSpPr/>
              <p:nvPr/>
            </p:nvSpPr>
            <p:spPr>
              <a:xfrm>
                <a:off x="3908899" y="4162757"/>
                <a:ext cx="1484625" cy="144167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3815590" y="4413781"/>
                <a:ext cx="1671242" cy="738664"/>
              </a:xfrm>
              <a:prstGeom prst="rect">
                <a:avLst/>
              </a:prstGeom>
            </p:spPr>
            <p:txBody>
              <a:bodyPr wrap="square">
                <a:spAutoFit/>
              </a:bodyPr>
              <a:lstStyle/>
              <a:p>
                <a:pPr lvl="0" algn="ctr"/>
                <a:r>
                  <a:rPr lang="en">
                    <a:solidFill>
                      <a:schemeClr val="bg1"/>
                    </a:solidFill>
                  </a:rPr>
                  <a:t>Revenue: </a:t>
                </a:r>
                <a:br>
                  <a:rPr lang="en">
                    <a:solidFill>
                      <a:schemeClr val="bg1"/>
                    </a:solidFill>
                  </a:rPr>
                </a:br>
                <a:r>
                  <a:rPr lang="en">
                    <a:solidFill>
                      <a:schemeClr val="bg1"/>
                    </a:solidFill>
                  </a:rPr>
                  <a:t>2015: $12.3 billion </a:t>
                </a:r>
                <a:br>
                  <a:rPr lang="en">
                    <a:solidFill>
                      <a:schemeClr val="bg1"/>
                    </a:solidFill>
                  </a:rPr>
                </a:br>
                <a:r>
                  <a:rPr lang="en">
                    <a:solidFill>
                      <a:schemeClr val="bg1"/>
                    </a:solidFill>
                  </a:rPr>
                  <a:t>2014: $12.5 billion</a:t>
                </a:r>
              </a:p>
            </p:txBody>
          </p:sp>
        </p:grpSp>
        <p:grpSp>
          <p:nvGrpSpPr>
            <p:cNvPr id="29" name="Group 28"/>
            <p:cNvGrpSpPr/>
            <p:nvPr/>
          </p:nvGrpSpPr>
          <p:grpSpPr>
            <a:xfrm>
              <a:off x="7405515" y="4692294"/>
              <a:ext cx="1686516" cy="1502711"/>
              <a:chOff x="7246729" y="4662092"/>
              <a:chExt cx="1686516" cy="1502711"/>
            </a:xfrm>
          </p:grpSpPr>
          <p:sp>
            <p:nvSpPr>
              <p:cNvPr id="42" name="Oval 41"/>
              <p:cNvSpPr/>
              <p:nvPr/>
            </p:nvSpPr>
            <p:spPr>
              <a:xfrm>
                <a:off x="7347675" y="4723125"/>
                <a:ext cx="1484625" cy="144167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7246729" y="4662092"/>
                <a:ext cx="1686516" cy="1384995"/>
              </a:xfrm>
              <a:prstGeom prst="rect">
                <a:avLst/>
              </a:prstGeom>
            </p:spPr>
            <p:txBody>
              <a:bodyPr wrap="square">
                <a:spAutoFit/>
              </a:bodyPr>
              <a:lstStyle/>
              <a:p>
                <a:pPr lvl="0" algn="ctr"/>
                <a:endParaRPr lang="en-US">
                  <a:solidFill>
                    <a:schemeClr val="bg1"/>
                  </a:solidFill>
                </a:endParaRPr>
              </a:p>
              <a:p>
                <a:pPr lvl="0" algn="ctr"/>
                <a:r>
                  <a:rPr lang="en-US">
                    <a:solidFill>
                      <a:schemeClr val="bg1"/>
                    </a:solidFill>
                  </a:rPr>
                  <a:t>Operates 3 segments: Retail, REIT (real estate), and Financial Services</a:t>
                </a:r>
              </a:p>
            </p:txBody>
          </p:sp>
        </p:grpSp>
        <p:grpSp>
          <p:nvGrpSpPr>
            <p:cNvPr id="44" name="Group 43"/>
            <p:cNvGrpSpPr/>
            <p:nvPr/>
          </p:nvGrpSpPr>
          <p:grpSpPr>
            <a:xfrm>
              <a:off x="5745097" y="4753327"/>
              <a:ext cx="1484625" cy="1441678"/>
              <a:chOff x="5561230" y="3980284"/>
              <a:chExt cx="1484625" cy="1441678"/>
            </a:xfrm>
          </p:grpSpPr>
          <p:sp>
            <p:nvSpPr>
              <p:cNvPr id="45" name="Oval 44"/>
              <p:cNvSpPr/>
              <p:nvPr/>
            </p:nvSpPr>
            <p:spPr>
              <a:xfrm>
                <a:off x="5561230" y="3980284"/>
                <a:ext cx="1484625" cy="144167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5605208" y="4355702"/>
                <a:ext cx="1420326" cy="738664"/>
              </a:xfrm>
              <a:prstGeom prst="rect">
                <a:avLst/>
              </a:prstGeom>
            </p:spPr>
            <p:txBody>
              <a:bodyPr wrap="square">
                <a:spAutoFit/>
              </a:bodyPr>
              <a:lstStyle/>
              <a:p>
                <a:pPr lvl="0" algn="ctr"/>
                <a:r>
                  <a:rPr lang="en">
                    <a:solidFill>
                      <a:schemeClr val="bg1"/>
                    </a:solidFill>
                  </a:rPr>
                  <a:t>Publicly traded on TSX under CTC.A</a:t>
                </a:r>
              </a:p>
            </p:txBody>
          </p:sp>
        </p:gr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 name="Group 52"/>
          <p:cNvGrpSpPr/>
          <p:nvPr/>
        </p:nvGrpSpPr>
        <p:grpSpPr>
          <a:xfrm>
            <a:off x="8322907" y="6164803"/>
            <a:ext cx="694093" cy="627838"/>
            <a:chOff x="8322907" y="6164803"/>
            <a:chExt cx="694093" cy="627838"/>
          </a:xfrm>
        </p:grpSpPr>
        <p:pic>
          <p:nvPicPr>
            <p:cNvPr id="55" name="Picture 54"/>
            <p:cNvPicPr>
              <a:picLocks noChangeAspect="1"/>
            </p:cNvPicPr>
            <p:nvPr/>
          </p:nvPicPr>
          <p:blipFill>
            <a:blip r:embed="rId2"/>
            <a:stretch>
              <a:fillRect/>
            </a:stretch>
          </p:blipFill>
          <p:spPr>
            <a:xfrm>
              <a:off x="8322907" y="6164803"/>
              <a:ext cx="694093" cy="627838"/>
            </a:xfrm>
            <a:prstGeom prst="rect">
              <a:avLst/>
            </a:prstGeom>
          </p:spPr>
        </p:pic>
        <p:sp>
          <p:nvSpPr>
            <p:cNvPr id="56" name="TextBox 55"/>
            <p:cNvSpPr txBox="1"/>
            <p:nvPr/>
          </p:nvSpPr>
          <p:spPr>
            <a:xfrm>
              <a:off x="8527927" y="6324834"/>
              <a:ext cx="284052" cy="307777"/>
            </a:xfrm>
            <a:prstGeom prst="rect">
              <a:avLst/>
            </a:prstGeom>
            <a:noFill/>
          </p:spPr>
          <p:txBody>
            <a:bodyPr wrap="none" rtlCol="0">
              <a:spAutoFit/>
            </a:bodyPr>
            <a:lstStyle/>
            <a:p>
              <a:pPr algn="ctr"/>
              <a:r>
                <a:rPr lang="en-US" b="1">
                  <a:solidFill>
                    <a:schemeClr val="bg1"/>
                  </a:solidFill>
                </a:rPr>
                <a:t>2</a:t>
              </a:r>
            </a:p>
          </p:txBody>
        </p:sp>
      </p:grpSp>
      <p:sp>
        <p:nvSpPr>
          <p:cNvPr id="60" name="Shape 184"/>
          <p:cNvSpPr txBox="1">
            <a:spLocks noGrp="1"/>
          </p:cNvSpPr>
          <p:nvPr>
            <p:ph type="title"/>
          </p:nvPr>
        </p:nvSpPr>
        <p:spPr>
          <a:xfrm>
            <a:off x="1" y="66467"/>
            <a:ext cx="9144000" cy="552580"/>
          </a:xfrm>
          <a:prstGeom prst="rect">
            <a:avLst/>
          </a:prstGeom>
        </p:spPr>
        <p:txBody>
          <a:bodyPr lIns="91425" tIns="91425" rIns="91425" bIns="91425" anchor="t" anchorCtr="0">
            <a:noAutofit/>
          </a:bodyPr>
          <a:lstStyle/>
          <a:p>
            <a:pPr lvl="0">
              <a:spcBef>
                <a:spcPts val="0"/>
              </a:spcBef>
              <a:buNone/>
            </a:pPr>
            <a:r>
              <a:rPr lang="en" sz="2200" u="sng"/>
              <a:t>2. Analysis of Current Social, Ecological, and Economic Interactions</a:t>
            </a:r>
          </a:p>
        </p:txBody>
      </p:sp>
      <p:grpSp>
        <p:nvGrpSpPr>
          <p:cNvPr id="26" name="Group 25"/>
          <p:cNvGrpSpPr/>
          <p:nvPr/>
        </p:nvGrpSpPr>
        <p:grpSpPr>
          <a:xfrm>
            <a:off x="38230" y="629213"/>
            <a:ext cx="9047580" cy="6187484"/>
            <a:chOff x="38230" y="629213"/>
            <a:chExt cx="9047580" cy="6187484"/>
          </a:xfrm>
        </p:grpSpPr>
        <p:grpSp>
          <p:nvGrpSpPr>
            <p:cNvPr id="11" name="Group 10"/>
            <p:cNvGrpSpPr/>
            <p:nvPr/>
          </p:nvGrpSpPr>
          <p:grpSpPr>
            <a:xfrm>
              <a:off x="1634298" y="629213"/>
              <a:ext cx="5873602" cy="6026646"/>
              <a:chOff x="1634298" y="629213"/>
              <a:chExt cx="5873602" cy="6026646"/>
            </a:xfrm>
          </p:grpSpPr>
          <p:grpSp>
            <p:nvGrpSpPr>
              <p:cNvPr id="4" name="Group 3"/>
              <p:cNvGrpSpPr/>
              <p:nvPr/>
            </p:nvGrpSpPr>
            <p:grpSpPr>
              <a:xfrm>
                <a:off x="1634298" y="629213"/>
                <a:ext cx="5873602" cy="6026646"/>
                <a:chOff x="1942234" y="839219"/>
                <a:chExt cx="5259531" cy="5396575"/>
              </a:xfrm>
            </p:grpSpPr>
            <p:grpSp>
              <p:nvGrpSpPr>
                <p:cNvPr id="22" name="Group 21"/>
                <p:cNvGrpSpPr/>
                <p:nvPr/>
              </p:nvGrpSpPr>
              <p:grpSpPr>
                <a:xfrm rot="3948250">
                  <a:off x="1942235" y="976263"/>
                  <a:ext cx="5259530" cy="5259531"/>
                  <a:chOff x="3279060" y="799392"/>
                  <a:chExt cx="5231878" cy="5231879"/>
                </a:xfrm>
              </p:grpSpPr>
              <p:grpSp>
                <p:nvGrpSpPr>
                  <p:cNvPr id="21" name="Group 20"/>
                  <p:cNvGrpSpPr/>
                  <p:nvPr/>
                </p:nvGrpSpPr>
                <p:grpSpPr>
                  <a:xfrm>
                    <a:off x="3279060" y="799392"/>
                    <a:ext cx="5231878" cy="5231879"/>
                    <a:chOff x="3279060" y="799392"/>
                    <a:chExt cx="5231878" cy="5231879"/>
                  </a:xfrm>
                </p:grpSpPr>
                <p:sp>
                  <p:nvSpPr>
                    <p:cNvPr id="13" name="Block Arc 12"/>
                    <p:cNvSpPr/>
                    <p:nvPr/>
                  </p:nvSpPr>
                  <p:spPr>
                    <a:xfrm rot="8496455">
                      <a:off x="3279061" y="799393"/>
                      <a:ext cx="5231877" cy="5231877"/>
                    </a:xfrm>
                    <a:prstGeom prst="blockArc">
                      <a:avLst>
                        <a:gd name="adj1" fmla="val 10800000"/>
                        <a:gd name="adj2" fmla="val 18500775"/>
                        <a:gd name="adj3" fmla="val 9568"/>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solidFill>
                          <a:schemeClr val="tx1"/>
                        </a:solidFill>
                      </a:endParaRPr>
                    </a:p>
                  </p:txBody>
                </p:sp>
                <p:sp>
                  <p:nvSpPr>
                    <p:cNvPr id="14" name="Block Arc 13"/>
                    <p:cNvSpPr/>
                    <p:nvPr/>
                  </p:nvSpPr>
                  <p:spPr>
                    <a:xfrm rot="15329470">
                      <a:off x="3279060" y="799392"/>
                      <a:ext cx="5231877" cy="5231877"/>
                    </a:xfrm>
                    <a:prstGeom prst="blockArc">
                      <a:avLst>
                        <a:gd name="adj1" fmla="val 11591123"/>
                        <a:gd name="adj2" fmla="val 18500775"/>
                        <a:gd name="adj3" fmla="val 9568"/>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solidFill>
                          <a:schemeClr val="tx1"/>
                        </a:solidFill>
                      </a:endParaRPr>
                    </a:p>
                  </p:txBody>
                </p:sp>
                <p:sp>
                  <p:nvSpPr>
                    <p:cNvPr id="10" name="Block Arc 9"/>
                    <p:cNvSpPr/>
                    <p:nvPr/>
                  </p:nvSpPr>
                  <p:spPr>
                    <a:xfrm rot="1400170">
                      <a:off x="3279060" y="799392"/>
                      <a:ext cx="5231877" cy="5231879"/>
                    </a:xfrm>
                    <a:prstGeom prst="blockArc">
                      <a:avLst>
                        <a:gd name="adj1" fmla="val 10820080"/>
                        <a:gd name="adj2" fmla="val 18500775"/>
                        <a:gd name="adj3" fmla="val 9568"/>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dirty="0">
                        <a:solidFill>
                          <a:schemeClr val="tx1"/>
                        </a:solidFill>
                      </a:endParaRPr>
                    </a:p>
                  </p:txBody>
                </p:sp>
              </p:grpSp>
              <p:sp>
                <p:nvSpPr>
                  <p:cNvPr id="16" name="TextBox 15"/>
                  <p:cNvSpPr txBox="1"/>
                  <p:nvPr/>
                </p:nvSpPr>
                <p:spPr>
                  <a:xfrm rot="399741">
                    <a:off x="3845517" y="1094299"/>
                    <a:ext cx="4132590" cy="3503430"/>
                  </a:xfrm>
                  <a:prstGeom prst="rect">
                    <a:avLst/>
                  </a:prstGeom>
                  <a:noFill/>
                </p:spPr>
                <p:txBody>
                  <a:bodyPr wrap="none" rtlCol="0">
                    <a:prstTxWarp prst="textArchUp">
                      <a:avLst>
                        <a:gd name="adj" fmla="val 12721250"/>
                      </a:avLst>
                    </a:prstTxWarp>
                    <a:spAutoFit/>
                  </a:bodyPr>
                  <a:lstStyle/>
                  <a:p>
                    <a:r>
                      <a:rPr lang="en-CA" sz="2700" b="1" dirty="0"/>
                      <a:t>Environmental Stewardship</a:t>
                    </a:r>
                  </a:p>
                </p:txBody>
              </p:sp>
              <p:sp>
                <p:nvSpPr>
                  <p:cNvPr id="18" name="TextBox 17"/>
                  <p:cNvSpPr txBox="1"/>
                  <p:nvPr/>
                </p:nvSpPr>
                <p:spPr>
                  <a:xfrm rot="14491885">
                    <a:off x="3074582" y="3427805"/>
                    <a:ext cx="2889904" cy="1455229"/>
                  </a:xfrm>
                  <a:prstGeom prst="rect">
                    <a:avLst/>
                  </a:prstGeom>
                  <a:noFill/>
                </p:spPr>
                <p:txBody>
                  <a:bodyPr wrap="none" rtlCol="0">
                    <a:prstTxWarp prst="textArchUp">
                      <a:avLst>
                        <a:gd name="adj" fmla="val 12359168"/>
                      </a:avLst>
                    </a:prstTxWarp>
                    <a:spAutoFit/>
                  </a:bodyPr>
                  <a:lstStyle/>
                  <a:p>
                    <a:r>
                      <a:rPr lang="en-CA" sz="2700" b="1" dirty="0"/>
                      <a:t>Social Interactions</a:t>
                    </a:r>
                  </a:p>
                </p:txBody>
              </p:sp>
              <p:sp>
                <p:nvSpPr>
                  <p:cNvPr id="20" name="TextBox 19"/>
                  <p:cNvSpPr txBox="1"/>
                  <p:nvPr/>
                </p:nvSpPr>
                <p:spPr>
                  <a:xfrm rot="17651750">
                    <a:off x="6303780" y="3595677"/>
                    <a:ext cx="2544273" cy="1152096"/>
                  </a:xfrm>
                  <a:prstGeom prst="rect">
                    <a:avLst/>
                  </a:prstGeom>
                  <a:noFill/>
                </p:spPr>
                <p:txBody>
                  <a:bodyPr wrap="none" rtlCol="0">
                    <a:prstTxWarp prst="textArchDown">
                      <a:avLst>
                        <a:gd name="adj" fmla="val 1401709"/>
                      </a:avLst>
                    </a:prstTxWarp>
                    <a:spAutoFit/>
                  </a:bodyPr>
                  <a:lstStyle/>
                  <a:p>
                    <a:r>
                      <a:rPr lang="en-CA" sz="2700" b="1" dirty="0">
                        <a:solidFill>
                          <a:schemeClr val="bg1"/>
                        </a:solidFill>
                      </a:rPr>
                      <a:t>Economy/Profits</a:t>
                    </a:r>
                  </a:p>
                </p:txBody>
              </p:sp>
              <p:sp>
                <p:nvSpPr>
                  <p:cNvPr id="44" name="TextBox 43"/>
                  <p:cNvSpPr txBox="1"/>
                  <p:nvPr/>
                </p:nvSpPr>
                <p:spPr>
                  <a:xfrm rot="399741">
                    <a:off x="3845517" y="1094299"/>
                    <a:ext cx="4132590" cy="3503430"/>
                  </a:xfrm>
                  <a:prstGeom prst="rect">
                    <a:avLst/>
                  </a:prstGeom>
                  <a:noFill/>
                </p:spPr>
                <p:txBody>
                  <a:bodyPr wrap="none" rtlCol="0">
                    <a:prstTxWarp prst="textArchUp">
                      <a:avLst>
                        <a:gd name="adj" fmla="val 12721250"/>
                      </a:avLst>
                    </a:prstTxWarp>
                    <a:spAutoFit/>
                  </a:bodyPr>
                  <a:lstStyle/>
                  <a:p>
                    <a:r>
                      <a:rPr lang="en-CA" sz="2700" b="1" dirty="0"/>
                      <a:t>Environmental Stewardship</a:t>
                    </a:r>
                  </a:p>
                </p:txBody>
              </p:sp>
              <p:sp>
                <p:nvSpPr>
                  <p:cNvPr id="45" name="TextBox 44"/>
                  <p:cNvSpPr txBox="1"/>
                  <p:nvPr/>
                </p:nvSpPr>
                <p:spPr>
                  <a:xfrm rot="14491885">
                    <a:off x="3074581" y="3427805"/>
                    <a:ext cx="2889904" cy="1455229"/>
                  </a:xfrm>
                  <a:prstGeom prst="rect">
                    <a:avLst/>
                  </a:prstGeom>
                  <a:noFill/>
                </p:spPr>
                <p:txBody>
                  <a:bodyPr wrap="none" rtlCol="0">
                    <a:prstTxWarp prst="textArchUp">
                      <a:avLst>
                        <a:gd name="adj" fmla="val 12359168"/>
                      </a:avLst>
                    </a:prstTxWarp>
                    <a:spAutoFit/>
                  </a:bodyPr>
                  <a:lstStyle/>
                  <a:p>
                    <a:r>
                      <a:rPr lang="en-CA" sz="2700" b="1" dirty="0">
                        <a:solidFill>
                          <a:schemeClr val="bg1"/>
                        </a:solidFill>
                      </a:rPr>
                      <a:t>Social Interactions</a:t>
                    </a:r>
                  </a:p>
                </p:txBody>
              </p:sp>
              <p:sp>
                <p:nvSpPr>
                  <p:cNvPr id="47" name="TextBox 46"/>
                  <p:cNvSpPr txBox="1"/>
                  <p:nvPr/>
                </p:nvSpPr>
                <p:spPr>
                  <a:xfrm rot="399741">
                    <a:off x="3845517" y="1094299"/>
                    <a:ext cx="4132590" cy="3503430"/>
                  </a:xfrm>
                  <a:prstGeom prst="rect">
                    <a:avLst/>
                  </a:prstGeom>
                  <a:noFill/>
                </p:spPr>
                <p:txBody>
                  <a:bodyPr wrap="none" rtlCol="0">
                    <a:prstTxWarp prst="textArchUp">
                      <a:avLst>
                        <a:gd name="adj" fmla="val 12721250"/>
                      </a:avLst>
                    </a:prstTxWarp>
                    <a:spAutoFit/>
                  </a:bodyPr>
                  <a:lstStyle/>
                  <a:p>
                    <a:r>
                      <a:rPr lang="en-CA" sz="2700" b="1" dirty="0"/>
                      <a:t>Environmental Stewardship</a:t>
                    </a:r>
                  </a:p>
                </p:txBody>
              </p:sp>
              <p:sp>
                <p:nvSpPr>
                  <p:cNvPr id="48" name="TextBox 47"/>
                  <p:cNvSpPr txBox="1"/>
                  <p:nvPr/>
                </p:nvSpPr>
                <p:spPr>
                  <a:xfrm rot="399741">
                    <a:off x="3845517" y="1094299"/>
                    <a:ext cx="4132590" cy="3503430"/>
                  </a:xfrm>
                  <a:prstGeom prst="rect">
                    <a:avLst/>
                  </a:prstGeom>
                  <a:noFill/>
                </p:spPr>
                <p:txBody>
                  <a:bodyPr wrap="none" rtlCol="0">
                    <a:prstTxWarp prst="textArchUp">
                      <a:avLst>
                        <a:gd name="adj" fmla="val 12721250"/>
                      </a:avLst>
                    </a:prstTxWarp>
                    <a:spAutoFit/>
                  </a:bodyPr>
                  <a:lstStyle/>
                  <a:p>
                    <a:r>
                      <a:rPr lang="en-CA" sz="2700" b="1" dirty="0">
                        <a:solidFill>
                          <a:schemeClr val="bg1"/>
                        </a:solidFill>
                      </a:rPr>
                      <a:t>Environmental Stewardship</a:t>
                    </a:r>
                  </a:p>
                </p:txBody>
              </p:sp>
            </p:grpSp>
            <p:sp>
              <p:nvSpPr>
                <p:cNvPr id="3" name="Right Triangle 2"/>
                <p:cNvSpPr/>
                <p:nvPr/>
              </p:nvSpPr>
              <p:spPr>
                <a:xfrm rot="13536327">
                  <a:off x="4160427" y="839219"/>
                  <a:ext cx="732860" cy="732860"/>
                </a:xfrm>
                <a:prstGeom prst="r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23" name="Right Triangle 22"/>
              <p:cNvSpPr/>
              <p:nvPr/>
            </p:nvSpPr>
            <p:spPr>
              <a:xfrm rot="6581687">
                <a:off x="1795036" y="4531611"/>
                <a:ext cx="818424" cy="818424"/>
              </a:xfrm>
              <a:prstGeom prst="r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Right Triangle 18"/>
              <p:cNvSpPr/>
              <p:nvPr/>
            </p:nvSpPr>
            <p:spPr>
              <a:xfrm rot="21230041">
                <a:off x="6309534" y="4908715"/>
                <a:ext cx="818424" cy="818424"/>
              </a:xfrm>
              <a:prstGeom prst="rtTriangle">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2" name="Group 1"/>
            <p:cNvGrpSpPr/>
            <p:nvPr/>
          </p:nvGrpSpPr>
          <p:grpSpPr>
            <a:xfrm>
              <a:off x="38230" y="705597"/>
              <a:ext cx="9047580" cy="6111100"/>
              <a:chOff x="38230" y="705597"/>
              <a:chExt cx="9047580" cy="6111100"/>
            </a:xfrm>
          </p:grpSpPr>
          <p:cxnSp>
            <p:nvCxnSpPr>
              <p:cNvPr id="61" name="Straight Arrow Connector 60"/>
              <p:cNvCxnSpPr/>
              <p:nvPr/>
            </p:nvCxnSpPr>
            <p:spPr>
              <a:xfrm flipH="1">
                <a:off x="4819457" y="2748175"/>
                <a:ext cx="1523433" cy="3151693"/>
              </a:xfrm>
              <a:prstGeom prst="straightConnector1">
                <a:avLst/>
              </a:prstGeom>
              <a:ln w="28575">
                <a:headEnd type="triangle"/>
                <a:tailEnd type="triangle"/>
              </a:ln>
            </p:spPr>
            <p:style>
              <a:lnRef idx="1">
                <a:schemeClr val="dk1"/>
              </a:lnRef>
              <a:fillRef idx="0">
                <a:schemeClr val="dk1"/>
              </a:fillRef>
              <a:effectRef idx="0">
                <a:schemeClr val="dk1"/>
              </a:effectRef>
              <a:fontRef idx="minor">
                <a:schemeClr val="tx1"/>
              </a:fontRef>
            </p:style>
          </p:cxnSp>
          <p:sp>
            <p:nvSpPr>
              <p:cNvPr id="58" name="Rectangle: Rounded Corners 57"/>
              <p:cNvSpPr/>
              <p:nvPr/>
            </p:nvSpPr>
            <p:spPr>
              <a:xfrm>
                <a:off x="4533213" y="3057088"/>
                <a:ext cx="2168544" cy="259224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4" name="Shape 138"/>
              <p:cNvSpPr/>
              <p:nvPr/>
            </p:nvSpPr>
            <p:spPr>
              <a:xfrm>
                <a:off x="562080" y="5404109"/>
                <a:ext cx="1554480" cy="1385402"/>
              </a:xfrm>
              <a:prstGeom prst="rect">
                <a:avLst/>
              </a:prstGeom>
              <a:solidFill>
                <a:schemeClr val="bg1">
                  <a:lumMod val="85000"/>
                </a:schemeClr>
              </a:solidFill>
              <a:ln>
                <a:noFill/>
              </a:ln>
            </p:spPr>
            <p:txBody>
              <a:bodyPr lIns="91425" tIns="91425" rIns="91425" bIns="91425" anchor="ctr" anchorCtr="0">
                <a:noAutofit/>
              </a:bodyPr>
              <a:lstStyle/>
              <a:p>
                <a:pPr lvl="0">
                  <a:spcBef>
                    <a:spcPts val="0"/>
                  </a:spcBef>
                  <a:buNone/>
                </a:pPr>
                <a:endParaRPr/>
              </a:p>
            </p:txBody>
          </p:sp>
          <p:sp>
            <p:nvSpPr>
              <p:cNvPr id="63" name="Shape 138"/>
              <p:cNvSpPr/>
              <p:nvPr/>
            </p:nvSpPr>
            <p:spPr>
              <a:xfrm>
                <a:off x="38230" y="3035741"/>
                <a:ext cx="1554480" cy="1385402"/>
              </a:xfrm>
              <a:prstGeom prst="rect">
                <a:avLst/>
              </a:prstGeom>
              <a:solidFill>
                <a:schemeClr val="bg1">
                  <a:lumMod val="85000"/>
                </a:schemeClr>
              </a:solidFill>
              <a:ln>
                <a:noFill/>
              </a:ln>
            </p:spPr>
            <p:txBody>
              <a:bodyPr lIns="91425" tIns="91425" rIns="91425" bIns="91425" anchor="ctr" anchorCtr="0">
                <a:noAutofit/>
              </a:bodyPr>
              <a:lstStyle/>
              <a:p>
                <a:pPr lvl="0">
                  <a:spcBef>
                    <a:spcPts val="0"/>
                  </a:spcBef>
                  <a:buNone/>
                </a:pPr>
                <a:endParaRPr/>
              </a:p>
            </p:txBody>
          </p:sp>
          <p:sp>
            <p:nvSpPr>
              <p:cNvPr id="62" name="Shape 138"/>
              <p:cNvSpPr/>
              <p:nvPr/>
            </p:nvSpPr>
            <p:spPr>
              <a:xfrm>
                <a:off x="515697" y="715973"/>
                <a:ext cx="1554480" cy="1385402"/>
              </a:xfrm>
              <a:prstGeom prst="rect">
                <a:avLst/>
              </a:prstGeom>
              <a:solidFill>
                <a:schemeClr val="bg1">
                  <a:lumMod val="85000"/>
                </a:schemeClr>
              </a:solidFill>
              <a:ln>
                <a:noFill/>
              </a:ln>
            </p:spPr>
            <p:txBody>
              <a:bodyPr lIns="91425" tIns="91425" rIns="91425" bIns="91425" anchor="ctr" anchorCtr="0">
                <a:noAutofit/>
              </a:bodyPr>
              <a:lstStyle/>
              <a:p>
                <a:pPr lvl="0">
                  <a:spcBef>
                    <a:spcPts val="0"/>
                  </a:spcBef>
                  <a:buNone/>
                </a:pPr>
                <a:endParaRPr/>
              </a:p>
            </p:txBody>
          </p:sp>
          <p:cxnSp>
            <p:nvCxnSpPr>
              <p:cNvPr id="54" name="Straight Arrow Connector 53"/>
              <p:cNvCxnSpPr/>
              <p:nvPr/>
            </p:nvCxnSpPr>
            <p:spPr>
              <a:xfrm>
                <a:off x="2765532" y="2711581"/>
                <a:ext cx="1467211" cy="3123097"/>
              </a:xfrm>
              <a:prstGeom prst="straightConnector1">
                <a:avLst/>
              </a:prstGeom>
              <a:ln w="28575">
                <a:headEnd type="triangle"/>
                <a:tailEnd type="triangle"/>
              </a:ln>
            </p:spPr>
            <p:style>
              <a:lnRef idx="1">
                <a:schemeClr val="dk1"/>
              </a:lnRef>
              <a:fillRef idx="0">
                <a:schemeClr val="dk1"/>
              </a:fillRef>
              <a:effectRef idx="0">
                <a:schemeClr val="dk1"/>
              </a:effectRef>
              <a:fontRef idx="minor">
                <a:schemeClr val="tx1"/>
              </a:fontRef>
            </p:style>
          </p:cxnSp>
          <p:cxnSp>
            <p:nvCxnSpPr>
              <p:cNvPr id="43" name="Straight Arrow Connector 42"/>
              <p:cNvCxnSpPr/>
              <p:nvPr/>
            </p:nvCxnSpPr>
            <p:spPr>
              <a:xfrm>
                <a:off x="2875282" y="2507530"/>
                <a:ext cx="3523822" cy="20985"/>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9" name="Rectangle: Rounded Corners 28"/>
              <p:cNvSpPr/>
              <p:nvPr/>
            </p:nvSpPr>
            <p:spPr>
              <a:xfrm>
                <a:off x="3209644" y="1723688"/>
                <a:ext cx="2960613" cy="1200329"/>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8" name="TextBox 27"/>
              <p:cNvSpPr txBox="1"/>
              <p:nvPr/>
            </p:nvSpPr>
            <p:spPr>
              <a:xfrm>
                <a:off x="4600825" y="1716900"/>
                <a:ext cx="1453573" cy="1200329"/>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CA" sz="1200" b="1" dirty="0">
                    <a:solidFill>
                      <a:srgbClr val="FF0000"/>
                    </a:solidFill>
                  </a:rPr>
                  <a:t>Sufficiency </a:t>
                </a:r>
                <a:r>
                  <a:rPr lang="en-CA" sz="1200" dirty="0"/>
                  <a:t>– CTC </a:t>
                </a:r>
                <a:r>
                  <a:rPr lang="en-CA" sz="1200" b="1" dirty="0"/>
                  <a:t>needs to </a:t>
                </a:r>
                <a:r>
                  <a:rPr lang="en-CA" sz="1200" dirty="0"/>
                  <a:t>engage customers in sustainable consumption (</a:t>
                </a:r>
                <a:r>
                  <a:rPr lang="en-CA" sz="1200" dirty="0" err="1"/>
                  <a:t>ie</a:t>
                </a:r>
                <a:r>
                  <a:rPr lang="en-CA" sz="1200" dirty="0"/>
                  <a:t>. “Green” products</a:t>
                </a:r>
              </a:p>
            </p:txBody>
          </p:sp>
          <p:sp>
            <p:nvSpPr>
              <p:cNvPr id="30" name="TextBox 29"/>
              <p:cNvSpPr txBox="1"/>
              <p:nvPr/>
            </p:nvSpPr>
            <p:spPr>
              <a:xfrm>
                <a:off x="3152225" y="1695627"/>
                <a:ext cx="1588987" cy="1200329"/>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CA" sz="1200" b="1" dirty="0">
                    <a:solidFill>
                      <a:srgbClr val="FF0000"/>
                    </a:solidFill>
                  </a:rPr>
                  <a:t>Eco Equity </a:t>
                </a:r>
                <a:r>
                  <a:rPr lang="en-CA" sz="1200" dirty="0"/>
                  <a:t>– CTC has an innovation lab for sustainability. They also engage their employees in sustainability </a:t>
                </a:r>
                <a:endParaRPr lang="en-CA" sz="1200" b="1" dirty="0"/>
              </a:p>
            </p:txBody>
          </p:sp>
          <p:cxnSp>
            <p:nvCxnSpPr>
              <p:cNvPr id="32" name="Straight Connector 31"/>
              <p:cNvCxnSpPr/>
              <p:nvPr/>
            </p:nvCxnSpPr>
            <p:spPr>
              <a:xfrm>
                <a:off x="4628664" y="1723688"/>
                <a:ext cx="0" cy="1200329"/>
              </a:xfrm>
              <a:prstGeom prst="line">
                <a:avLst/>
              </a:prstGeom>
              <a:ln w="28575"/>
            </p:spPr>
            <p:style>
              <a:lnRef idx="1">
                <a:schemeClr val="dk1"/>
              </a:lnRef>
              <a:fillRef idx="0">
                <a:schemeClr val="dk1"/>
              </a:fillRef>
              <a:effectRef idx="0">
                <a:schemeClr val="dk1"/>
              </a:effectRef>
              <a:fontRef idx="minor">
                <a:schemeClr val="tx1"/>
              </a:fontRef>
            </p:style>
          </p:cxnSp>
          <p:sp>
            <p:nvSpPr>
              <p:cNvPr id="50" name="Rectangle: Rounded Corners 49"/>
              <p:cNvSpPr/>
              <p:nvPr/>
            </p:nvSpPr>
            <p:spPr>
              <a:xfrm>
                <a:off x="2602625" y="3029027"/>
                <a:ext cx="1868121" cy="2365473"/>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TextBox 5"/>
              <p:cNvSpPr txBox="1"/>
              <p:nvPr/>
            </p:nvSpPr>
            <p:spPr>
              <a:xfrm>
                <a:off x="3751634" y="5784138"/>
                <a:ext cx="1696814" cy="338554"/>
              </a:xfrm>
              <a:prstGeom prst="rect">
                <a:avLst/>
              </a:prstGeom>
              <a:noFill/>
            </p:spPr>
            <p:txBody>
              <a:bodyPr wrap="square" rtlCol="0">
                <a:spAutoFit/>
              </a:bodyPr>
              <a:lstStyle/>
              <a:p>
                <a:pPr algn="ctr"/>
                <a:r>
                  <a:rPr lang="en-CA" sz="1600" b="1" dirty="0"/>
                  <a:t>Business Case</a:t>
                </a:r>
              </a:p>
            </p:txBody>
          </p:sp>
          <p:sp>
            <p:nvSpPr>
              <p:cNvPr id="24" name="TextBox 23"/>
              <p:cNvSpPr txBox="1"/>
              <p:nvPr/>
            </p:nvSpPr>
            <p:spPr>
              <a:xfrm rot="17965958">
                <a:off x="1895356" y="2348745"/>
                <a:ext cx="1696814" cy="338554"/>
              </a:xfrm>
              <a:prstGeom prst="rect">
                <a:avLst/>
              </a:prstGeom>
              <a:noFill/>
            </p:spPr>
            <p:txBody>
              <a:bodyPr wrap="square" rtlCol="0">
                <a:spAutoFit/>
              </a:bodyPr>
              <a:lstStyle/>
              <a:p>
                <a:pPr algn="ctr"/>
                <a:r>
                  <a:rPr lang="en-CA" sz="1600" b="1" dirty="0"/>
                  <a:t>Society</a:t>
                </a:r>
              </a:p>
            </p:txBody>
          </p:sp>
          <p:sp>
            <p:nvSpPr>
              <p:cNvPr id="25" name="TextBox 24"/>
              <p:cNvSpPr txBox="1"/>
              <p:nvPr/>
            </p:nvSpPr>
            <p:spPr>
              <a:xfrm rot="3299143">
                <a:off x="5713467" y="2421177"/>
                <a:ext cx="1696814" cy="338554"/>
              </a:xfrm>
              <a:prstGeom prst="rect">
                <a:avLst/>
              </a:prstGeom>
              <a:noFill/>
            </p:spPr>
            <p:txBody>
              <a:bodyPr wrap="square" rtlCol="0">
                <a:spAutoFit/>
              </a:bodyPr>
              <a:lstStyle/>
              <a:p>
                <a:pPr algn="ctr"/>
                <a:r>
                  <a:rPr lang="en-CA" sz="1600" b="1" dirty="0"/>
                  <a:t>Nature</a:t>
                </a:r>
              </a:p>
            </p:txBody>
          </p:sp>
          <p:sp>
            <p:nvSpPr>
              <p:cNvPr id="49" name="TextBox 48"/>
              <p:cNvSpPr txBox="1"/>
              <p:nvPr/>
            </p:nvSpPr>
            <p:spPr>
              <a:xfrm>
                <a:off x="2651023" y="3072944"/>
                <a:ext cx="1848097" cy="2677656"/>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CA" sz="1200" b="1" dirty="0">
                    <a:solidFill>
                      <a:srgbClr val="FF0000"/>
                    </a:solidFill>
                  </a:rPr>
                  <a:t>Socio Effectiveness </a:t>
                </a:r>
                <a:r>
                  <a:rPr lang="en-CA" sz="1200" dirty="0"/>
                  <a:t>– Majority of CTC products </a:t>
                </a:r>
                <a:r>
                  <a:rPr lang="en-CA" sz="1200" b="1" dirty="0"/>
                  <a:t>do not</a:t>
                </a:r>
                <a:r>
                  <a:rPr lang="en-CA" sz="1200" dirty="0"/>
                  <a:t> cater to “bottom of pyramid”, which should be </a:t>
                </a:r>
                <a:r>
                  <a:rPr lang="en-CA" sz="1200"/>
                  <a:t>addressed.</a:t>
                </a:r>
              </a:p>
              <a:p>
                <a:pPr algn="ctr"/>
                <a:endParaRPr lang="en-CA" sz="1200" dirty="0"/>
              </a:p>
              <a:p>
                <a:pPr algn="ctr"/>
                <a:r>
                  <a:rPr lang="en-CA" sz="1200" b="1">
                    <a:solidFill>
                      <a:srgbClr val="FF0000"/>
                    </a:solidFill>
                  </a:rPr>
                  <a:t>Socio </a:t>
                </a:r>
                <a:r>
                  <a:rPr lang="en-CA" sz="1200" b="1" dirty="0">
                    <a:solidFill>
                      <a:srgbClr val="FF0000"/>
                    </a:solidFill>
                  </a:rPr>
                  <a:t>Efficiency </a:t>
                </a:r>
                <a:r>
                  <a:rPr lang="en-CA" sz="1200"/>
                  <a:t>– CTC has many community &amp; charity programs, and also promotes </a:t>
                </a:r>
                <a:r>
                  <a:rPr lang="en-CA" sz="1200" dirty="0"/>
                  <a:t>healthy/active living.</a:t>
                </a:r>
                <a:endParaRPr lang="en-CA" sz="1200" b="1" dirty="0"/>
              </a:p>
              <a:p>
                <a:pPr algn="ctr"/>
                <a:endParaRPr lang="en-CA" sz="1200" b="1" dirty="0"/>
              </a:p>
              <a:p>
                <a:pPr algn="ctr"/>
                <a:endParaRPr lang="en-CA" sz="1200" b="1" dirty="0"/>
              </a:p>
            </p:txBody>
          </p:sp>
          <p:cxnSp>
            <p:nvCxnSpPr>
              <p:cNvPr id="52" name="Straight Connector 51"/>
              <p:cNvCxnSpPr/>
              <p:nvPr/>
            </p:nvCxnSpPr>
            <p:spPr>
              <a:xfrm flipV="1">
                <a:off x="2586716" y="4351285"/>
                <a:ext cx="1868121" cy="1"/>
              </a:xfrm>
              <a:prstGeom prst="line">
                <a:avLst/>
              </a:prstGeom>
              <a:ln w="28575"/>
            </p:spPr>
            <p:style>
              <a:lnRef idx="1">
                <a:schemeClr val="dk1"/>
              </a:lnRef>
              <a:fillRef idx="0">
                <a:schemeClr val="dk1"/>
              </a:fillRef>
              <a:effectRef idx="0">
                <a:schemeClr val="dk1"/>
              </a:effectRef>
              <a:fontRef idx="minor">
                <a:schemeClr val="tx1"/>
              </a:fontRef>
            </p:style>
          </p:cxnSp>
          <p:cxnSp>
            <p:nvCxnSpPr>
              <p:cNvPr id="59" name="Straight Connector 58"/>
              <p:cNvCxnSpPr/>
              <p:nvPr/>
            </p:nvCxnSpPr>
            <p:spPr>
              <a:xfrm>
                <a:off x="4511594" y="4211763"/>
                <a:ext cx="2190163" cy="0"/>
              </a:xfrm>
              <a:prstGeom prst="line">
                <a:avLst/>
              </a:prstGeom>
              <a:ln w="28575"/>
            </p:spPr>
            <p:style>
              <a:lnRef idx="1">
                <a:schemeClr val="dk1"/>
              </a:lnRef>
              <a:fillRef idx="0">
                <a:schemeClr val="dk1"/>
              </a:fillRef>
              <a:effectRef idx="0">
                <a:schemeClr val="dk1"/>
              </a:effectRef>
              <a:fontRef idx="minor">
                <a:schemeClr val="tx1"/>
              </a:fontRef>
            </p:style>
          </p:cxnSp>
          <p:sp>
            <p:nvSpPr>
              <p:cNvPr id="5" name="Rectangle 4"/>
              <p:cNvSpPr/>
              <p:nvPr/>
            </p:nvSpPr>
            <p:spPr>
              <a:xfrm>
                <a:off x="490795" y="705597"/>
                <a:ext cx="1551704" cy="1384995"/>
              </a:xfrm>
              <a:prstGeom prst="rect">
                <a:avLst/>
              </a:prstGeom>
            </p:spPr>
            <p:txBody>
              <a:bodyPr wrap="square">
                <a:spAutoFit/>
              </a:bodyPr>
              <a:lstStyle/>
              <a:p>
                <a:r>
                  <a:rPr lang="en-CA"/>
                  <a:t>CTC follows ethical business conduct with supplier codes and auditing systems. </a:t>
                </a:r>
                <a:endParaRPr lang="en-CA" dirty="0"/>
              </a:p>
            </p:txBody>
          </p:sp>
          <p:sp>
            <p:nvSpPr>
              <p:cNvPr id="7" name="Rectangle 6"/>
              <p:cNvSpPr/>
              <p:nvPr/>
            </p:nvSpPr>
            <p:spPr>
              <a:xfrm>
                <a:off x="63006" y="3057042"/>
                <a:ext cx="1628096" cy="1384995"/>
              </a:xfrm>
              <a:prstGeom prst="rect">
                <a:avLst/>
              </a:prstGeom>
            </p:spPr>
            <p:txBody>
              <a:bodyPr wrap="square">
                <a:spAutoFit/>
              </a:bodyPr>
              <a:lstStyle/>
              <a:p>
                <a:r>
                  <a:rPr lang="en-CA"/>
                  <a:t>CTC engages with with cotton farmers in sustainability and helps improve their livelihoods</a:t>
                </a:r>
                <a:endParaRPr lang="en-CA" dirty="0"/>
              </a:p>
            </p:txBody>
          </p:sp>
          <p:sp>
            <p:nvSpPr>
              <p:cNvPr id="8" name="Rectangle 7"/>
              <p:cNvSpPr/>
              <p:nvPr/>
            </p:nvSpPr>
            <p:spPr>
              <a:xfrm>
                <a:off x="560133" y="5431702"/>
                <a:ext cx="1618912" cy="1384995"/>
              </a:xfrm>
              <a:prstGeom prst="rect">
                <a:avLst/>
              </a:prstGeom>
            </p:spPr>
            <p:txBody>
              <a:bodyPr wrap="square">
                <a:spAutoFit/>
              </a:bodyPr>
              <a:lstStyle/>
              <a:p>
                <a:r>
                  <a:rPr lang="en-CA"/>
                  <a:t>CTC supports ethical sourcing, e.g. impelments workplace safety standards in Bangladesh</a:t>
                </a:r>
                <a:endParaRPr lang="en-CA" dirty="0"/>
              </a:p>
            </p:txBody>
          </p:sp>
          <p:sp>
            <p:nvSpPr>
              <p:cNvPr id="65" name="Shape 138"/>
              <p:cNvSpPr/>
              <p:nvPr/>
            </p:nvSpPr>
            <p:spPr>
              <a:xfrm>
                <a:off x="7093116" y="715973"/>
                <a:ext cx="1554480" cy="1385402"/>
              </a:xfrm>
              <a:prstGeom prst="rect">
                <a:avLst/>
              </a:prstGeom>
              <a:solidFill>
                <a:schemeClr val="bg1">
                  <a:lumMod val="85000"/>
                </a:schemeClr>
              </a:solidFill>
              <a:ln>
                <a:noFill/>
              </a:ln>
            </p:spPr>
            <p:txBody>
              <a:bodyPr lIns="91425" tIns="91425" rIns="91425" bIns="91425" anchor="ctr" anchorCtr="0">
                <a:noAutofit/>
              </a:bodyPr>
              <a:lstStyle/>
              <a:p>
                <a:r>
                  <a:rPr lang="en-CA" sz="1200"/>
                  <a:t>Sustainable sourcing. e.g. teak furniture made from FSC-certified teak, which is engaged in forest stewardship programs. </a:t>
                </a:r>
                <a:endParaRPr lang="en-CA" sz="1200" dirty="0"/>
              </a:p>
            </p:txBody>
          </p:sp>
          <p:sp>
            <p:nvSpPr>
              <p:cNvPr id="66" name="Shape 138"/>
              <p:cNvSpPr/>
              <p:nvPr/>
            </p:nvSpPr>
            <p:spPr>
              <a:xfrm>
                <a:off x="7531330" y="3020025"/>
                <a:ext cx="1554480" cy="1385402"/>
              </a:xfrm>
              <a:prstGeom prst="rect">
                <a:avLst/>
              </a:prstGeom>
              <a:solidFill>
                <a:schemeClr val="bg1">
                  <a:lumMod val="85000"/>
                </a:schemeClr>
              </a:solidFill>
              <a:ln>
                <a:noFill/>
              </a:ln>
            </p:spPr>
            <p:txBody>
              <a:bodyPr lIns="91425" tIns="91425" rIns="91425" bIns="91425" anchor="ctr" anchorCtr="0">
                <a:noAutofit/>
              </a:bodyPr>
              <a:lstStyle/>
              <a:p>
                <a:r>
                  <a:rPr lang="en-CA"/>
                  <a:t>CTC improves efficiency in manufacturing, transportation, and distribution process.</a:t>
                </a:r>
                <a:endParaRPr lang="en-CA" dirty="0"/>
              </a:p>
            </p:txBody>
          </p:sp>
          <p:sp>
            <p:nvSpPr>
              <p:cNvPr id="67" name="Shape 138"/>
              <p:cNvSpPr/>
              <p:nvPr/>
            </p:nvSpPr>
            <p:spPr>
              <a:xfrm>
                <a:off x="7407740" y="4729234"/>
                <a:ext cx="1554480" cy="1385402"/>
              </a:xfrm>
              <a:prstGeom prst="rect">
                <a:avLst/>
              </a:prstGeom>
              <a:solidFill>
                <a:schemeClr val="bg1">
                  <a:lumMod val="85000"/>
                </a:schemeClr>
              </a:solidFill>
              <a:ln>
                <a:noFill/>
              </a:ln>
            </p:spPr>
            <p:txBody>
              <a:bodyPr lIns="91425" tIns="91425" rIns="91425" bIns="91425" anchor="ctr" anchorCtr="0">
                <a:noAutofit/>
              </a:bodyPr>
              <a:lstStyle/>
              <a:p>
                <a:r>
                  <a:rPr lang="en-CA"/>
                  <a:t>CTC participates in waste management and recycling programs. </a:t>
                </a:r>
                <a:endParaRPr lang="en-CA" dirty="0"/>
              </a:p>
            </p:txBody>
          </p:sp>
          <p:sp>
            <p:nvSpPr>
              <p:cNvPr id="57" name="TextBox 56"/>
              <p:cNvSpPr txBox="1"/>
              <p:nvPr/>
            </p:nvSpPr>
            <p:spPr>
              <a:xfrm>
                <a:off x="4513115" y="3112745"/>
                <a:ext cx="2188642" cy="2677656"/>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CA" sz="1200" b="1" dirty="0">
                    <a:solidFill>
                      <a:srgbClr val="FF0000"/>
                    </a:solidFill>
                  </a:rPr>
                  <a:t>Eco Effectiveness </a:t>
                </a:r>
                <a:r>
                  <a:rPr lang="en-CA" sz="1200" dirty="0"/>
                  <a:t>– CTC’s waste management in </a:t>
                </a:r>
                <a:r>
                  <a:rPr lang="en-CA" sz="1200"/>
                  <a:t>packaging and </a:t>
                </a:r>
                <a:r>
                  <a:rPr lang="en-CA" sz="1200" dirty="0"/>
                  <a:t>freight efficiency contribute to effective eco management.</a:t>
                </a:r>
              </a:p>
              <a:p>
                <a:pPr algn="ctr"/>
                <a:endParaRPr lang="en-CA" sz="1200" b="1" dirty="0">
                  <a:solidFill>
                    <a:srgbClr val="FF0000"/>
                  </a:solidFill>
                </a:endParaRPr>
              </a:p>
              <a:p>
                <a:pPr algn="ctr"/>
                <a:r>
                  <a:rPr lang="en-CA" sz="1200" b="1" dirty="0">
                    <a:solidFill>
                      <a:srgbClr val="FF0000"/>
                    </a:solidFill>
                  </a:rPr>
                  <a:t>Eco Efficiency </a:t>
                </a:r>
                <a:r>
                  <a:rPr lang="en-CA" sz="1200"/>
                  <a:t>– CTC </a:t>
                </a:r>
                <a:r>
                  <a:rPr lang="en-CA" sz="1200" dirty="0"/>
                  <a:t>aims to reduce ecological impacts through supply chain efficiency and energy consumption reduction</a:t>
                </a:r>
                <a:r>
                  <a:rPr lang="en-CA" sz="1200"/>
                  <a:t>, but more can be done.</a:t>
                </a:r>
                <a:endParaRPr lang="en-CA" sz="1200" b="1" dirty="0"/>
              </a:p>
              <a:p>
                <a:pPr algn="ctr"/>
                <a:endParaRPr lang="en-CA" sz="1200" b="1" dirty="0"/>
              </a:p>
              <a:p>
                <a:pPr algn="ctr"/>
                <a:endParaRPr lang="en-CA" sz="1200" b="1" dirty="0"/>
              </a:p>
            </p:txBody>
          </p:sp>
        </p:grpSp>
      </p:grpSp>
    </p:spTree>
    <p:extLst>
      <p:ext uri="{BB962C8B-B14F-4D97-AF65-F5344CB8AC3E}">
        <p14:creationId xmlns:p14="http://schemas.microsoft.com/office/powerpoint/2010/main" val="38062309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cxnSp>
        <p:nvCxnSpPr>
          <p:cNvPr id="20" name="Straight Connector 19"/>
          <p:cNvCxnSpPr/>
          <p:nvPr/>
        </p:nvCxnSpPr>
        <p:spPr>
          <a:xfrm>
            <a:off x="1787109" y="619045"/>
            <a:ext cx="0" cy="6173596"/>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4614205" y="684404"/>
            <a:ext cx="66882" cy="6108237"/>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250569" y="619045"/>
            <a:ext cx="8561409" cy="6173596"/>
          </a:xfrm>
          <a:prstGeom prst="rect">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3" name="Table 12"/>
          <p:cNvGraphicFramePr>
            <a:graphicFrameLocks noGrp="1"/>
          </p:cNvGraphicFramePr>
          <p:nvPr>
            <p:extLst>
              <p:ext uri="{D42A27DB-BD31-4B8C-83A1-F6EECF244321}">
                <p14:modId xmlns:p14="http://schemas.microsoft.com/office/powerpoint/2010/main" val="24915149"/>
              </p:ext>
            </p:extLst>
          </p:nvPr>
        </p:nvGraphicFramePr>
        <p:xfrm>
          <a:off x="250569" y="619047"/>
          <a:ext cx="8561409" cy="6028339"/>
        </p:xfrm>
        <a:graphic>
          <a:graphicData uri="http://schemas.openxmlformats.org/drawingml/2006/table">
            <a:tbl>
              <a:tblPr/>
              <a:tblGrid>
                <a:gridCol w="1546180">
                  <a:extLst>
                    <a:ext uri="{9D8B030D-6E8A-4147-A177-3AD203B41FA5}">
                      <a16:colId xmlns:a16="http://schemas.microsoft.com/office/drawing/2014/main" val="778511263"/>
                    </a:ext>
                  </a:extLst>
                </a:gridCol>
                <a:gridCol w="2944063">
                  <a:extLst>
                    <a:ext uri="{9D8B030D-6E8A-4147-A177-3AD203B41FA5}">
                      <a16:colId xmlns:a16="http://schemas.microsoft.com/office/drawing/2014/main" val="4293031785"/>
                    </a:ext>
                  </a:extLst>
                </a:gridCol>
                <a:gridCol w="4071166">
                  <a:extLst>
                    <a:ext uri="{9D8B030D-6E8A-4147-A177-3AD203B41FA5}">
                      <a16:colId xmlns:a16="http://schemas.microsoft.com/office/drawing/2014/main" val="2954299659"/>
                    </a:ext>
                  </a:extLst>
                </a:gridCol>
              </a:tblGrid>
              <a:tr h="442600">
                <a:tc>
                  <a:txBody>
                    <a:bodyPr/>
                    <a:lstStyle/>
                    <a:p>
                      <a:pPr algn="ctr" rtl="0" fontAlgn="ctr">
                        <a:spcBef>
                          <a:spcPts val="0"/>
                        </a:spcBef>
                        <a:spcAft>
                          <a:spcPts val="0"/>
                        </a:spcAft>
                      </a:pPr>
                      <a:r>
                        <a:rPr lang="en-CA" sz="1400" b="1" i="0" u="none" strike="noStrike">
                          <a:solidFill>
                            <a:schemeClr val="tx1"/>
                          </a:solidFill>
                          <a:effectLst/>
                          <a:latin typeface="+mj-lt"/>
                        </a:rPr>
                        <a:t>Sustainability Assessment</a:t>
                      </a:r>
                      <a:endParaRPr lang="en-CA" sz="1400">
                        <a:solidFill>
                          <a:schemeClr val="tx1"/>
                        </a:solidFill>
                        <a:effectLst/>
                        <a:latin typeface="+mj-lt"/>
                      </a:endParaRPr>
                    </a:p>
                  </a:txBody>
                  <a:tcPr marL="7940" marR="7940" marT="7940" marB="794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rtl="0" fontAlgn="ctr">
                        <a:spcBef>
                          <a:spcPts val="0"/>
                        </a:spcBef>
                        <a:spcAft>
                          <a:spcPts val="0"/>
                        </a:spcAft>
                      </a:pPr>
                      <a:r>
                        <a:rPr lang="en-CA" sz="1400" b="1" i="0" u="none" strike="noStrike" dirty="0">
                          <a:solidFill>
                            <a:schemeClr val="tx1"/>
                          </a:solidFill>
                          <a:effectLst/>
                          <a:latin typeface="+mj-lt"/>
                        </a:rPr>
                        <a:t>Initiatives and Integration</a:t>
                      </a:r>
                      <a:endParaRPr lang="en-CA" sz="1400" dirty="0">
                        <a:solidFill>
                          <a:schemeClr val="tx1"/>
                        </a:solidFill>
                        <a:effectLst/>
                        <a:latin typeface="+mj-lt"/>
                      </a:endParaRPr>
                    </a:p>
                  </a:txBody>
                  <a:tcPr marL="7940" marR="7940" marT="7940" marB="794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rtl="0" fontAlgn="ctr">
                        <a:spcBef>
                          <a:spcPts val="0"/>
                        </a:spcBef>
                        <a:spcAft>
                          <a:spcPts val="0"/>
                        </a:spcAft>
                      </a:pPr>
                      <a:r>
                        <a:rPr lang="en-CA" sz="1400" b="1" i="0" u="none" strike="noStrike" dirty="0">
                          <a:solidFill>
                            <a:schemeClr val="tx1"/>
                          </a:solidFill>
                          <a:effectLst/>
                          <a:latin typeface="+mj-lt"/>
                        </a:rPr>
                        <a:t>Why It’s Important</a:t>
                      </a:r>
                      <a:endParaRPr lang="en-CA" sz="1400" dirty="0">
                        <a:solidFill>
                          <a:schemeClr val="tx1"/>
                        </a:solidFill>
                        <a:effectLst/>
                        <a:latin typeface="+mj-lt"/>
                      </a:endParaRPr>
                    </a:p>
                  </a:txBody>
                  <a:tcPr marL="7940" marR="7940" marT="7940" marB="794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89738776"/>
                  </a:ext>
                </a:extLst>
              </a:tr>
              <a:tr h="1589650">
                <a:tc>
                  <a:txBody>
                    <a:bodyPr/>
                    <a:lstStyle/>
                    <a:p>
                      <a:pPr algn="ctr" rtl="0" fontAlgn="ctr">
                        <a:spcBef>
                          <a:spcPts val="0"/>
                        </a:spcBef>
                        <a:spcAft>
                          <a:spcPts val="0"/>
                        </a:spcAft>
                      </a:pPr>
                      <a:endParaRPr lang="en-CA" sz="1900" b="0" i="0" u="none" strike="noStrike">
                        <a:solidFill>
                          <a:schemeClr val="tx1"/>
                        </a:solidFill>
                        <a:effectLst/>
                        <a:latin typeface="+mj-lt"/>
                      </a:endParaRPr>
                    </a:p>
                    <a:p>
                      <a:pPr algn="ctr" rtl="0" fontAlgn="ctr">
                        <a:spcBef>
                          <a:spcPts val="0"/>
                        </a:spcBef>
                        <a:spcAft>
                          <a:spcPts val="0"/>
                        </a:spcAft>
                      </a:pPr>
                      <a:endParaRPr lang="en-CA" sz="1900" b="0" i="0" u="none" strike="noStrike">
                        <a:solidFill>
                          <a:schemeClr val="tx1"/>
                        </a:solidFill>
                        <a:effectLst/>
                        <a:latin typeface="+mj-lt"/>
                      </a:endParaRPr>
                    </a:p>
                    <a:p>
                      <a:pPr algn="ctr" rtl="0" fontAlgn="ctr">
                        <a:spcBef>
                          <a:spcPts val="0"/>
                        </a:spcBef>
                        <a:spcAft>
                          <a:spcPts val="0"/>
                        </a:spcAft>
                      </a:pPr>
                      <a:r>
                        <a:rPr lang="en-CA" sz="1900" b="0" i="0" u="none" strike="noStrike">
                          <a:solidFill>
                            <a:schemeClr val="tx1"/>
                          </a:solidFill>
                          <a:effectLst/>
                          <a:latin typeface="+mj-lt"/>
                        </a:rPr>
                        <a:t>Waste</a:t>
                      </a:r>
                      <a:endParaRPr lang="en-CA" sz="1900" dirty="0">
                        <a:solidFill>
                          <a:schemeClr val="tx1"/>
                        </a:solidFill>
                        <a:effectLst/>
                        <a:latin typeface="+mj-lt"/>
                      </a:endParaRPr>
                    </a:p>
                  </a:txBody>
                  <a:tcPr marL="7940" marR="7940" marT="7940" marB="794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rtl="0" fontAlgn="ctr">
                        <a:spcBef>
                          <a:spcPts val="0"/>
                        </a:spcBef>
                        <a:spcAft>
                          <a:spcPts val="0"/>
                        </a:spcAft>
                      </a:pPr>
                      <a:r>
                        <a:rPr lang="en-CA" sz="1400" b="0" i="0" u="none" strike="noStrike">
                          <a:solidFill>
                            <a:schemeClr val="tx1"/>
                          </a:solidFill>
                          <a:effectLst/>
                          <a:latin typeface="+mj-lt"/>
                        </a:rPr>
                        <a:t>Waste </a:t>
                      </a:r>
                      <a:r>
                        <a:rPr lang="en-CA" sz="1400" b="0" i="0" u="none" strike="noStrike" dirty="0">
                          <a:solidFill>
                            <a:schemeClr val="tx1"/>
                          </a:solidFill>
                          <a:effectLst/>
                          <a:latin typeface="+mj-lt"/>
                        </a:rPr>
                        <a:t>management and waste diversion is part of CTC’s </a:t>
                      </a:r>
                      <a:r>
                        <a:rPr lang="en-CA" sz="1400" b="0" i="0" u="none" strike="noStrike">
                          <a:solidFill>
                            <a:schemeClr val="tx1"/>
                          </a:solidFill>
                          <a:effectLst/>
                          <a:latin typeface="+mj-lt"/>
                        </a:rPr>
                        <a:t>sustainability programs</a:t>
                      </a:r>
                      <a:endParaRPr lang="en-CA" sz="1400" dirty="0">
                        <a:solidFill>
                          <a:schemeClr val="tx1"/>
                        </a:solidFill>
                        <a:effectLst/>
                        <a:latin typeface="+mj-lt"/>
                      </a:endParaRPr>
                    </a:p>
                  </a:txBody>
                  <a:tcPr marL="7940" marR="7940" marT="7940" marB="794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rtl="0" fontAlgn="ctr">
                        <a:spcBef>
                          <a:spcPts val="0"/>
                        </a:spcBef>
                        <a:spcAft>
                          <a:spcPts val="0"/>
                        </a:spcAft>
                      </a:pPr>
                      <a:r>
                        <a:rPr lang="en-CA" sz="1400" b="0" i="0" u="none" strike="noStrike" dirty="0">
                          <a:solidFill>
                            <a:schemeClr val="tx1"/>
                          </a:solidFill>
                          <a:effectLst/>
                          <a:latin typeface="+mj-lt"/>
                        </a:rPr>
                        <a:t>Waste reduction is very</a:t>
                      </a:r>
                      <a:r>
                        <a:rPr lang="en-CA" sz="1400" b="0" i="0" u="none" strike="noStrike" baseline="0" dirty="0">
                          <a:solidFill>
                            <a:schemeClr val="tx1"/>
                          </a:solidFill>
                          <a:effectLst/>
                          <a:latin typeface="+mj-lt"/>
                        </a:rPr>
                        <a:t> important to CTC’s </a:t>
                      </a:r>
                      <a:r>
                        <a:rPr lang="en-CA" sz="1400" b="0" i="0" u="none" strike="noStrike" dirty="0">
                          <a:solidFill>
                            <a:schemeClr val="tx1"/>
                          </a:solidFill>
                          <a:effectLst/>
                          <a:latin typeface="+mj-lt"/>
                        </a:rPr>
                        <a:t>sustainability efforts. The company sells</a:t>
                      </a:r>
                      <a:r>
                        <a:rPr lang="en-CA" sz="1400" b="0" i="0" u="none" strike="noStrike" baseline="0" dirty="0">
                          <a:solidFill>
                            <a:schemeClr val="tx1"/>
                          </a:solidFill>
                          <a:effectLst/>
                          <a:latin typeface="+mj-lt"/>
                        </a:rPr>
                        <a:t> a variety of products</a:t>
                      </a:r>
                      <a:r>
                        <a:rPr lang="en-CA" sz="1400" b="0" i="0" u="none" strike="noStrike" dirty="0">
                          <a:solidFill>
                            <a:schemeClr val="tx1"/>
                          </a:solidFill>
                          <a:effectLst/>
                          <a:latin typeface="+mj-lt"/>
                        </a:rPr>
                        <a:t>, which results</a:t>
                      </a:r>
                      <a:r>
                        <a:rPr lang="en-CA" sz="1400" b="0" i="0" u="none" strike="noStrike" baseline="0" dirty="0">
                          <a:solidFill>
                            <a:schemeClr val="tx1"/>
                          </a:solidFill>
                          <a:effectLst/>
                          <a:latin typeface="+mj-lt"/>
                        </a:rPr>
                        <a:t> in a lot of waste for CTC (from excess inventory) and also for the consumers. </a:t>
                      </a:r>
                      <a:r>
                        <a:rPr lang="en-CA" sz="1400" b="0" i="0" u="none" strike="noStrike" dirty="0">
                          <a:solidFill>
                            <a:schemeClr val="tx1"/>
                          </a:solidFill>
                          <a:effectLst/>
                          <a:latin typeface="+mj-lt"/>
                        </a:rPr>
                        <a:t>By tackling waste, CTC positions itsel</a:t>
                      </a:r>
                      <a:r>
                        <a:rPr lang="en-CA" sz="1400" b="0" i="0" u="none" strike="noStrike" baseline="0" dirty="0">
                          <a:solidFill>
                            <a:schemeClr val="tx1"/>
                          </a:solidFill>
                          <a:effectLst/>
                          <a:latin typeface="+mj-lt"/>
                        </a:rPr>
                        <a:t>f as a forward-thinking company; the added benefit is the cost savings from simply reducing waste.</a:t>
                      </a:r>
                      <a:endParaRPr lang="en-CA" sz="1400" dirty="0">
                        <a:solidFill>
                          <a:schemeClr val="tx1"/>
                        </a:solidFill>
                        <a:effectLst/>
                        <a:latin typeface="+mj-lt"/>
                      </a:endParaRPr>
                    </a:p>
                  </a:txBody>
                  <a:tcPr marL="7940" marR="7940" marT="7940" marB="794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3812655"/>
                  </a:ext>
                </a:extLst>
              </a:tr>
              <a:tr h="2149480">
                <a:tc>
                  <a:txBody>
                    <a:bodyPr/>
                    <a:lstStyle/>
                    <a:p>
                      <a:pPr algn="ctr" rtl="0" fontAlgn="ctr">
                        <a:spcBef>
                          <a:spcPts val="0"/>
                        </a:spcBef>
                        <a:spcAft>
                          <a:spcPts val="0"/>
                        </a:spcAft>
                      </a:pPr>
                      <a:endParaRPr lang="en-CA" sz="1900" b="0" i="0" u="none" strike="noStrike">
                        <a:solidFill>
                          <a:schemeClr val="tx1"/>
                        </a:solidFill>
                        <a:effectLst/>
                        <a:latin typeface="+mj-lt"/>
                      </a:endParaRPr>
                    </a:p>
                    <a:p>
                      <a:pPr algn="ctr" rtl="0" fontAlgn="ctr">
                        <a:spcBef>
                          <a:spcPts val="0"/>
                        </a:spcBef>
                        <a:spcAft>
                          <a:spcPts val="0"/>
                        </a:spcAft>
                      </a:pPr>
                      <a:endParaRPr lang="en-CA" sz="1900" b="0" i="0" u="none" strike="noStrike">
                        <a:solidFill>
                          <a:schemeClr val="tx1"/>
                        </a:solidFill>
                        <a:effectLst/>
                        <a:latin typeface="+mj-lt"/>
                      </a:endParaRPr>
                    </a:p>
                    <a:p>
                      <a:pPr algn="ctr" rtl="0" fontAlgn="ctr">
                        <a:spcBef>
                          <a:spcPts val="0"/>
                        </a:spcBef>
                        <a:spcAft>
                          <a:spcPts val="0"/>
                        </a:spcAft>
                      </a:pPr>
                      <a:r>
                        <a:rPr lang="en-CA" sz="1900" b="0" i="0" u="none" strike="noStrike">
                          <a:solidFill>
                            <a:schemeClr val="tx1"/>
                          </a:solidFill>
                          <a:effectLst/>
                          <a:latin typeface="+mj-lt"/>
                        </a:rPr>
                        <a:t>Ethical Sourcing</a:t>
                      </a:r>
                      <a:endParaRPr lang="en-CA" sz="1900">
                        <a:solidFill>
                          <a:schemeClr val="tx1"/>
                        </a:solidFill>
                        <a:effectLst/>
                        <a:latin typeface="+mj-lt"/>
                      </a:endParaRPr>
                    </a:p>
                  </a:txBody>
                  <a:tcPr marL="7940" marR="7940" marT="7940" marB="794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marL="171450" indent="-171450" rtl="0" fontAlgn="ctr">
                        <a:spcBef>
                          <a:spcPts val="0"/>
                        </a:spcBef>
                        <a:spcAft>
                          <a:spcPts val="0"/>
                        </a:spcAft>
                        <a:buFont typeface="Arial" panose="020B0604020202020204" pitchFamily="34" charset="0"/>
                        <a:buChar char="•"/>
                      </a:pPr>
                      <a:r>
                        <a:rPr lang="en-CA" sz="1400" b="0" i="0" u="none" strike="noStrike" dirty="0">
                          <a:solidFill>
                            <a:schemeClr val="tx1"/>
                          </a:solidFill>
                          <a:effectLst/>
                          <a:latin typeface="+mj-lt"/>
                        </a:rPr>
                        <a:t>Follows “Supplier Code of Business” (human rights, child labour, health safety, </a:t>
                      </a:r>
                      <a:r>
                        <a:rPr lang="en-CA" sz="1400" b="0" i="0" u="none" strike="noStrike" dirty="0" err="1">
                          <a:solidFill>
                            <a:schemeClr val="tx1"/>
                          </a:solidFill>
                          <a:effectLst/>
                          <a:latin typeface="+mj-lt"/>
                        </a:rPr>
                        <a:t>env</a:t>
                      </a:r>
                      <a:r>
                        <a:rPr lang="en-CA" sz="1400" b="0" i="0" u="none" strike="noStrike" dirty="0">
                          <a:solidFill>
                            <a:schemeClr val="tx1"/>
                          </a:solidFill>
                          <a:effectLst/>
                          <a:latin typeface="+mj-lt"/>
                        </a:rPr>
                        <a:t> laws/</a:t>
                      </a:r>
                      <a:r>
                        <a:rPr lang="en-CA" sz="1400" b="0" i="0" u="none" strike="noStrike">
                          <a:solidFill>
                            <a:schemeClr val="tx1"/>
                          </a:solidFill>
                          <a:effectLst/>
                          <a:latin typeface="+mj-lt"/>
                        </a:rPr>
                        <a:t>standards)</a:t>
                      </a:r>
                      <a:endParaRPr lang="en-CA" sz="1400" dirty="0">
                        <a:solidFill>
                          <a:schemeClr val="tx1"/>
                        </a:solidFill>
                        <a:effectLst/>
                        <a:latin typeface="+mj-lt"/>
                      </a:endParaRPr>
                    </a:p>
                    <a:p>
                      <a:pPr marL="171450" indent="-171450" rtl="0" fontAlgn="ctr">
                        <a:spcBef>
                          <a:spcPts val="0"/>
                        </a:spcBef>
                        <a:spcAft>
                          <a:spcPts val="0"/>
                        </a:spcAft>
                        <a:buFont typeface="Arial" panose="020B0604020202020204" pitchFamily="34" charset="0"/>
                        <a:buChar char="•"/>
                      </a:pPr>
                      <a:r>
                        <a:rPr lang="en-CA" sz="1400" b="0" i="0" u="none" strike="noStrike" dirty="0">
                          <a:solidFill>
                            <a:schemeClr val="tx1"/>
                          </a:solidFill>
                          <a:effectLst/>
                          <a:latin typeface="+mj-lt"/>
                        </a:rPr>
                        <a:t>Product sourcing: Guarantees sustainability of forests </a:t>
                      </a:r>
                      <a:r>
                        <a:rPr lang="en-CA" sz="1400" b="0" i="0" u="none" strike="noStrike">
                          <a:solidFill>
                            <a:schemeClr val="tx1"/>
                          </a:solidFill>
                          <a:effectLst/>
                          <a:latin typeface="+mj-lt"/>
                        </a:rPr>
                        <a:t>and </a:t>
                      </a:r>
                    </a:p>
                    <a:p>
                      <a:pPr marL="171450" indent="-171450" rtl="0" fontAlgn="ctr">
                        <a:spcBef>
                          <a:spcPts val="0"/>
                        </a:spcBef>
                        <a:spcAft>
                          <a:spcPts val="0"/>
                        </a:spcAft>
                        <a:buFont typeface="Arial" panose="020B0604020202020204" pitchFamily="34" charset="0"/>
                        <a:buChar char="•"/>
                      </a:pPr>
                      <a:r>
                        <a:rPr lang="en-CA" sz="1400" b="0" i="0" u="none" strike="noStrike">
                          <a:solidFill>
                            <a:schemeClr val="tx1"/>
                          </a:solidFill>
                          <a:effectLst/>
                          <a:latin typeface="+mj-lt"/>
                        </a:rPr>
                        <a:t>natural resources</a:t>
                      </a:r>
                      <a:endParaRPr lang="en-CA" sz="1400" dirty="0">
                        <a:solidFill>
                          <a:schemeClr val="tx1"/>
                        </a:solidFill>
                        <a:effectLst/>
                        <a:latin typeface="+mj-lt"/>
                      </a:endParaRPr>
                    </a:p>
                    <a:p>
                      <a:pPr marL="171450" indent="-171450" rtl="0" fontAlgn="ctr">
                        <a:spcBef>
                          <a:spcPts val="0"/>
                        </a:spcBef>
                        <a:spcAft>
                          <a:spcPts val="0"/>
                        </a:spcAft>
                        <a:buFont typeface="Arial" panose="020B0604020202020204" pitchFamily="34" charset="0"/>
                        <a:buChar char="•"/>
                      </a:pPr>
                      <a:r>
                        <a:rPr lang="en-CA" sz="1400" b="0" i="0" u="none" strike="noStrike" dirty="0">
                          <a:solidFill>
                            <a:schemeClr val="tx1"/>
                          </a:solidFill>
                          <a:effectLst/>
                          <a:latin typeface="+mj-lt"/>
                        </a:rPr>
                        <a:t>Product safety/compliance</a:t>
                      </a:r>
                      <a:endParaRPr lang="en-CA" sz="1400" dirty="0">
                        <a:solidFill>
                          <a:schemeClr val="tx1"/>
                        </a:solidFill>
                        <a:effectLst/>
                        <a:latin typeface="+mj-lt"/>
                      </a:endParaRPr>
                    </a:p>
                    <a:p>
                      <a:pPr marL="171450" indent="-171450" rtl="0" fontAlgn="ctr">
                        <a:spcBef>
                          <a:spcPts val="0"/>
                        </a:spcBef>
                        <a:spcAft>
                          <a:spcPts val="0"/>
                        </a:spcAft>
                        <a:buFont typeface="Arial" panose="020B0604020202020204" pitchFamily="34" charset="0"/>
                        <a:buChar char="•"/>
                      </a:pPr>
                      <a:r>
                        <a:rPr lang="en-CA" sz="1400" b="0" i="0" u="none" strike="noStrike" dirty="0">
                          <a:solidFill>
                            <a:schemeClr val="tx1"/>
                          </a:solidFill>
                          <a:effectLst/>
                          <a:latin typeface="+mj-lt"/>
                        </a:rPr>
                        <a:t>Factory worker safety</a:t>
                      </a:r>
                      <a:endParaRPr lang="en-CA" sz="1400" dirty="0">
                        <a:solidFill>
                          <a:schemeClr val="tx1"/>
                        </a:solidFill>
                        <a:effectLst/>
                        <a:latin typeface="+mj-lt"/>
                      </a:endParaRPr>
                    </a:p>
                  </a:txBody>
                  <a:tcPr marL="7940" marR="7940" marT="7940" marB="794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rtl="0" fontAlgn="ctr">
                        <a:spcBef>
                          <a:spcPts val="0"/>
                        </a:spcBef>
                        <a:spcAft>
                          <a:spcPts val="0"/>
                        </a:spcAft>
                      </a:pPr>
                      <a:r>
                        <a:rPr lang="en-CA" sz="1400" b="0" i="0" u="none" strike="noStrike" dirty="0">
                          <a:solidFill>
                            <a:schemeClr val="tx1"/>
                          </a:solidFill>
                          <a:effectLst/>
                          <a:latin typeface="+mj-lt"/>
                        </a:rPr>
                        <a:t>In an information-ridden age, the company’s ethical sourcing initiatives are crucial to demonstrating corporate citizenship and a trusted Canadian company. Worker health, safety, and integrity is important, not only in its own operations, but that of its vendors and suppliers. It is an overlapping effort with the</a:t>
                      </a:r>
                      <a:r>
                        <a:rPr lang="en-CA" sz="1400" b="0" i="0" u="none" strike="noStrike" baseline="0" dirty="0">
                          <a:solidFill>
                            <a:schemeClr val="tx1"/>
                          </a:solidFill>
                          <a:effectLst/>
                          <a:latin typeface="+mj-lt"/>
                        </a:rPr>
                        <a:t> company’s</a:t>
                      </a:r>
                      <a:endParaRPr lang="en-CA" sz="1400" b="0" i="0" u="none" strike="noStrike" dirty="0">
                        <a:solidFill>
                          <a:schemeClr val="tx1"/>
                        </a:solidFill>
                        <a:effectLst/>
                        <a:latin typeface="+mj-lt"/>
                      </a:endParaRPr>
                    </a:p>
                    <a:p>
                      <a:pPr rtl="0" fontAlgn="ctr">
                        <a:spcBef>
                          <a:spcPts val="0"/>
                        </a:spcBef>
                        <a:spcAft>
                          <a:spcPts val="0"/>
                        </a:spcAft>
                      </a:pPr>
                      <a:r>
                        <a:rPr lang="en-CA" sz="1400" b="0" i="0" u="none" strike="noStrike" dirty="0">
                          <a:solidFill>
                            <a:schemeClr val="tx1"/>
                          </a:solidFill>
                          <a:effectLst/>
                          <a:latin typeface="+mj-lt"/>
                        </a:rPr>
                        <a:t>overall sustainability goals. Ethically sourced products helps create a brand CTC’s customers can relate to.</a:t>
                      </a:r>
                      <a:endParaRPr lang="en-CA" sz="1400" dirty="0">
                        <a:solidFill>
                          <a:schemeClr val="tx1"/>
                        </a:solidFill>
                        <a:effectLst/>
                        <a:latin typeface="+mj-lt"/>
                      </a:endParaRPr>
                    </a:p>
                  </a:txBody>
                  <a:tcPr marL="7940" marR="7940" marT="7940" marB="794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9999"/>
                    </a:solidFill>
                  </a:tcPr>
                </a:tc>
                <a:extLst>
                  <a:ext uri="{0D108BD9-81ED-4DB2-BD59-A6C34878D82A}">
                    <a16:rowId xmlns:a16="http://schemas.microsoft.com/office/drawing/2014/main" val="2884068935"/>
                  </a:ext>
                </a:extLst>
              </a:tr>
              <a:tr h="1846609">
                <a:tc>
                  <a:txBody>
                    <a:bodyPr/>
                    <a:lstStyle/>
                    <a:p>
                      <a:pPr algn="ctr" rtl="0" fontAlgn="ctr">
                        <a:spcBef>
                          <a:spcPts val="0"/>
                        </a:spcBef>
                        <a:spcAft>
                          <a:spcPts val="0"/>
                        </a:spcAft>
                      </a:pPr>
                      <a:endParaRPr lang="en-CA" sz="1900" b="0" i="0" u="none" strike="noStrike">
                        <a:solidFill>
                          <a:schemeClr val="tx1"/>
                        </a:solidFill>
                        <a:effectLst/>
                        <a:latin typeface="+mj-lt"/>
                      </a:endParaRPr>
                    </a:p>
                    <a:p>
                      <a:pPr algn="ctr" rtl="0" fontAlgn="ctr">
                        <a:spcBef>
                          <a:spcPts val="0"/>
                        </a:spcBef>
                        <a:spcAft>
                          <a:spcPts val="0"/>
                        </a:spcAft>
                      </a:pPr>
                      <a:endParaRPr lang="en-CA" sz="1900" b="0" i="0" u="none" strike="noStrike">
                        <a:solidFill>
                          <a:schemeClr val="tx1"/>
                        </a:solidFill>
                        <a:effectLst/>
                        <a:latin typeface="+mj-lt"/>
                      </a:endParaRPr>
                    </a:p>
                    <a:p>
                      <a:pPr algn="ctr" rtl="0" fontAlgn="ctr">
                        <a:spcBef>
                          <a:spcPts val="0"/>
                        </a:spcBef>
                        <a:spcAft>
                          <a:spcPts val="0"/>
                        </a:spcAft>
                      </a:pPr>
                      <a:r>
                        <a:rPr lang="en-CA" sz="1900" b="0" i="0" u="none" strike="noStrike">
                          <a:solidFill>
                            <a:schemeClr val="tx1"/>
                          </a:solidFill>
                          <a:effectLst/>
                          <a:latin typeface="+mj-lt"/>
                        </a:rPr>
                        <a:t>Energy </a:t>
                      </a:r>
                      <a:endParaRPr lang="en-CA" sz="1900" b="0" i="0" u="none" strike="noStrike" dirty="0">
                        <a:solidFill>
                          <a:schemeClr val="tx1"/>
                        </a:solidFill>
                        <a:effectLst/>
                        <a:latin typeface="+mj-lt"/>
                      </a:endParaRPr>
                    </a:p>
                    <a:p>
                      <a:pPr algn="ctr" rtl="0" fontAlgn="ctr">
                        <a:spcBef>
                          <a:spcPts val="0"/>
                        </a:spcBef>
                        <a:spcAft>
                          <a:spcPts val="0"/>
                        </a:spcAft>
                      </a:pPr>
                      <a:r>
                        <a:rPr lang="en-CA" sz="1900" b="0" i="0" u="none" strike="noStrike" dirty="0">
                          <a:solidFill>
                            <a:schemeClr val="tx1"/>
                          </a:solidFill>
                          <a:effectLst/>
                          <a:latin typeface="+mj-lt"/>
                        </a:rPr>
                        <a:t>Management</a:t>
                      </a:r>
                      <a:endParaRPr lang="en-CA" sz="1900" dirty="0">
                        <a:solidFill>
                          <a:schemeClr val="tx1"/>
                        </a:solidFill>
                        <a:effectLst/>
                        <a:latin typeface="+mj-lt"/>
                      </a:endParaRPr>
                    </a:p>
                  </a:txBody>
                  <a:tcPr marL="7940" marR="7940" marT="7940" marB="794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rtl="0" fontAlgn="ctr">
                        <a:spcBef>
                          <a:spcPts val="0"/>
                        </a:spcBef>
                        <a:spcAft>
                          <a:spcPts val="0"/>
                        </a:spcAft>
                        <a:buFont typeface="Arial" panose="020B0604020202020204" pitchFamily="34" charset="0"/>
                        <a:buChar char="•"/>
                      </a:pPr>
                      <a:r>
                        <a:rPr lang="en-CA" sz="1400" b="0" i="0" u="none" strike="noStrike" dirty="0">
                          <a:solidFill>
                            <a:schemeClr val="tx1"/>
                          </a:solidFill>
                          <a:effectLst/>
                          <a:latin typeface="+mj-lt"/>
                        </a:rPr>
                        <a:t>ISO 14001 Environmental energy </a:t>
                      </a:r>
                      <a:r>
                        <a:rPr lang="en-CA" sz="1400" b="0" i="0" u="none" strike="noStrike">
                          <a:solidFill>
                            <a:schemeClr val="tx1"/>
                          </a:solidFill>
                          <a:effectLst/>
                          <a:latin typeface="+mj-lt"/>
                        </a:rPr>
                        <a:t>management standards</a:t>
                      </a:r>
                      <a:endParaRPr lang="en-CA" sz="1400" dirty="0">
                        <a:solidFill>
                          <a:schemeClr val="tx1"/>
                        </a:solidFill>
                        <a:effectLst/>
                        <a:latin typeface="+mj-lt"/>
                      </a:endParaRPr>
                    </a:p>
                    <a:p>
                      <a:pPr marL="171450" indent="-171450" rtl="0" fontAlgn="ctr">
                        <a:spcBef>
                          <a:spcPts val="0"/>
                        </a:spcBef>
                        <a:spcAft>
                          <a:spcPts val="0"/>
                        </a:spcAft>
                        <a:buFont typeface="Arial" panose="020B0604020202020204" pitchFamily="34" charset="0"/>
                        <a:buChar char="•"/>
                      </a:pPr>
                      <a:r>
                        <a:rPr lang="en-CA" sz="1400" b="0" i="0" u="none" strike="noStrike" dirty="0">
                          <a:solidFill>
                            <a:schemeClr val="tx1"/>
                          </a:solidFill>
                          <a:effectLst/>
                          <a:latin typeface="+mj-lt"/>
                        </a:rPr>
                        <a:t>Energy efficiency improvement in outlets and </a:t>
                      </a:r>
                      <a:r>
                        <a:rPr lang="en-CA" sz="1400" b="0" i="0" u="none" strike="noStrike">
                          <a:solidFill>
                            <a:schemeClr val="tx1"/>
                          </a:solidFill>
                          <a:effectLst/>
                          <a:latin typeface="+mj-lt"/>
                        </a:rPr>
                        <a:t>company facilities</a:t>
                      </a:r>
                      <a:endParaRPr lang="en-CA" sz="1400" dirty="0">
                        <a:solidFill>
                          <a:schemeClr val="tx1"/>
                        </a:solidFill>
                        <a:effectLst/>
                        <a:latin typeface="+mj-lt"/>
                      </a:endParaRPr>
                    </a:p>
                    <a:p>
                      <a:pPr marL="171450" indent="-171450" rtl="0" fontAlgn="ctr">
                        <a:spcBef>
                          <a:spcPts val="0"/>
                        </a:spcBef>
                        <a:spcAft>
                          <a:spcPts val="0"/>
                        </a:spcAft>
                        <a:buFont typeface="Arial" panose="020B0604020202020204" pitchFamily="34" charset="0"/>
                        <a:buChar char="•"/>
                      </a:pPr>
                      <a:r>
                        <a:rPr lang="en-CA" sz="1400" b="0" i="0" u="none" strike="noStrike" dirty="0">
                          <a:solidFill>
                            <a:schemeClr val="tx1"/>
                          </a:solidFill>
                          <a:effectLst/>
                          <a:latin typeface="+mj-lt"/>
                        </a:rPr>
                        <a:t>GHG emissions in report, but no benchmarks/</a:t>
                      </a:r>
                      <a:r>
                        <a:rPr lang="en-CA" sz="1400" b="0" i="0" u="none" strike="noStrike" baseline="0" dirty="0">
                          <a:solidFill>
                            <a:schemeClr val="tx1"/>
                          </a:solidFill>
                          <a:effectLst/>
                          <a:latin typeface="+mj-lt"/>
                        </a:rPr>
                        <a:t> or year-over-year</a:t>
                      </a:r>
                      <a:r>
                        <a:rPr lang="en-CA" sz="1400" b="0" i="0" u="none" strike="noStrike" dirty="0">
                          <a:solidFill>
                            <a:schemeClr val="tx1"/>
                          </a:solidFill>
                          <a:effectLst/>
                          <a:latin typeface="+mj-lt"/>
                        </a:rPr>
                        <a:t> change</a:t>
                      </a:r>
                      <a:endParaRPr lang="en-CA" sz="1400" dirty="0">
                        <a:solidFill>
                          <a:schemeClr val="tx1"/>
                        </a:solidFill>
                        <a:effectLst/>
                        <a:latin typeface="+mj-lt"/>
                      </a:endParaRPr>
                    </a:p>
                  </a:txBody>
                  <a:tcPr marL="7940" marR="7940" marT="7940" marB="794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rtl="0" fontAlgn="ctr">
                        <a:spcBef>
                          <a:spcPts val="0"/>
                        </a:spcBef>
                        <a:spcAft>
                          <a:spcPts val="0"/>
                        </a:spcAft>
                      </a:pPr>
                      <a:r>
                        <a:rPr lang="en-CA" sz="1400" b="0" i="0" u="none" strike="noStrike" dirty="0">
                          <a:solidFill>
                            <a:schemeClr val="tx1"/>
                          </a:solidFill>
                          <a:effectLst/>
                          <a:latin typeface="+mj-lt"/>
                        </a:rPr>
                        <a:t>The company’s energy management is tied to their environmental footprint</a:t>
                      </a:r>
                      <a:r>
                        <a:rPr lang="en-CA" sz="1400" b="0" i="0" u="none" strike="noStrike" baseline="0" dirty="0">
                          <a:solidFill>
                            <a:schemeClr val="tx1"/>
                          </a:solidFill>
                          <a:effectLst/>
                          <a:latin typeface="+mj-lt"/>
                        </a:rPr>
                        <a:t> </a:t>
                      </a:r>
                      <a:r>
                        <a:rPr lang="en-CA" sz="1400" b="0" i="0" u="none" strike="noStrike" dirty="0">
                          <a:solidFill>
                            <a:schemeClr val="tx1"/>
                          </a:solidFill>
                          <a:effectLst/>
                          <a:latin typeface="+mj-lt"/>
                        </a:rPr>
                        <a:t>as it reduces green house gases (GHG), consumes less resources, and is less wasteful. However, it is something that is also directly tied to CTC’s financial performance, as energy consumption at retail operations can be very costly</a:t>
                      </a:r>
                      <a:r>
                        <a:rPr lang="en-CA" sz="1400" b="0" i="0" u="none" strike="noStrike">
                          <a:solidFill>
                            <a:schemeClr val="tx1"/>
                          </a:solidFill>
                          <a:effectLst/>
                          <a:latin typeface="+mj-lt"/>
                        </a:rPr>
                        <a:t>. </a:t>
                      </a:r>
                      <a:endParaRPr lang="en-CA" sz="1200" dirty="0">
                        <a:solidFill>
                          <a:schemeClr val="tx1"/>
                        </a:solidFill>
                        <a:effectLst/>
                        <a:latin typeface="+mj-lt"/>
                      </a:endParaRPr>
                    </a:p>
                  </a:txBody>
                  <a:tcPr marL="7940" marR="7940" marT="7940" marB="794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45615336"/>
                  </a:ext>
                </a:extLst>
              </a:tr>
            </a:tbl>
          </a:graphicData>
        </a:graphic>
      </p:graphicFrame>
      <p:sp>
        <p:nvSpPr>
          <p:cNvPr id="11" name="Shape 184"/>
          <p:cNvSpPr txBox="1">
            <a:spLocks noGrp="1"/>
          </p:cNvSpPr>
          <p:nvPr>
            <p:ph type="title"/>
          </p:nvPr>
        </p:nvSpPr>
        <p:spPr>
          <a:xfrm>
            <a:off x="1" y="66467"/>
            <a:ext cx="9144000" cy="552580"/>
          </a:xfrm>
          <a:prstGeom prst="rect">
            <a:avLst/>
          </a:prstGeom>
        </p:spPr>
        <p:txBody>
          <a:bodyPr lIns="91425" tIns="91425" rIns="91425" bIns="91425" anchor="t" anchorCtr="0">
            <a:noAutofit/>
          </a:bodyPr>
          <a:lstStyle/>
          <a:p>
            <a:pPr lvl="0">
              <a:spcBef>
                <a:spcPts val="0"/>
              </a:spcBef>
              <a:buNone/>
            </a:pPr>
            <a:r>
              <a:rPr lang="en" sz="2200" u="sng"/>
              <a:t>3. Sustainability Issues</a:t>
            </a:r>
          </a:p>
        </p:txBody>
      </p:sp>
      <p:sp>
        <p:nvSpPr>
          <p:cNvPr id="2" name="Rectangle 1"/>
          <p:cNvSpPr/>
          <p:nvPr/>
        </p:nvSpPr>
        <p:spPr>
          <a:xfrm>
            <a:off x="263403" y="2656242"/>
            <a:ext cx="8538928" cy="214634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1921091" y="1594543"/>
            <a:ext cx="2609549" cy="1070637"/>
            <a:chOff x="1511192" y="1622709"/>
            <a:chExt cx="2609549" cy="1070637"/>
          </a:xfrm>
        </p:grpSpPr>
        <p:graphicFrame>
          <p:nvGraphicFramePr>
            <p:cNvPr id="15" name="Chart 14"/>
            <p:cNvGraphicFramePr/>
            <p:nvPr>
              <p:extLst>
                <p:ext uri="{D42A27DB-BD31-4B8C-83A1-F6EECF244321}">
                  <p14:modId xmlns:p14="http://schemas.microsoft.com/office/powerpoint/2010/main" val="3651754321"/>
                </p:ext>
              </p:extLst>
            </p:nvPr>
          </p:nvGraphicFramePr>
          <p:xfrm>
            <a:off x="1668334" y="1622709"/>
            <a:ext cx="1105785" cy="8324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Chart 16"/>
            <p:cNvGraphicFramePr/>
            <p:nvPr>
              <p:extLst>
                <p:ext uri="{D42A27DB-BD31-4B8C-83A1-F6EECF244321}">
                  <p14:modId xmlns:p14="http://schemas.microsoft.com/office/powerpoint/2010/main" val="2441405258"/>
                </p:ext>
              </p:extLst>
            </p:nvPr>
          </p:nvGraphicFramePr>
          <p:xfrm>
            <a:off x="2807510" y="1622709"/>
            <a:ext cx="1105785" cy="832477"/>
          </p:xfrm>
          <a:graphic>
            <a:graphicData uri="http://schemas.openxmlformats.org/drawingml/2006/chart">
              <c:chart xmlns:c="http://schemas.openxmlformats.org/drawingml/2006/chart" xmlns:r="http://schemas.openxmlformats.org/officeDocument/2006/relationships" r:id="rId4"/>
            </a:graphicData>
          </a:graphic>
        </p:graphicFrame>
        <p:sp>
          <p:nvSpPr>
            <p:cNvPr id="18" name="TextBox 17"/>
            <p:cNvSpPr txBox="1"/>
            <p:nvPr/>
          </p:nvSpPr>
          <p:spPr>
            <a:xfrm>
              <a:off x="1860400" y="1961600"/>
              <a:ext cx="645042" cy="307777"/>
            </a:xfrm>
            <a:prstGeom prst="rect">
              <a:avLst/>
            </a:prstGeom>
            <a:noFill/>
          </p:spPr>
          <p:txBody>
            <a:bodyPr wrap="square" rtlCol="0">
              <a:spAutoFit/>
            </a:bodyPr>
            <a:lstStyle/>
            <a:p>
              <a:r>
                <a:rPr lang="en-CA" b="1" dirty="0">
                  <a:solidFill>
                    <a:schemeClr val="tx1"/>
                  </a:solidFill>
                </a:rPr>
                <a:t>61%</a:t>
              </a:r>
            </a:p>
          </p:txBody>
        </p:sp>
        <p:sp>
          <p:nvSpPr>
            <p:cNvPr id="19" name="TextBox 18"/>
            <p:cNvSpPr txBox="1"/>
            <p:nvPr/>
          </p:nvSpPr>
          <p:spPr>
            <a:xfrm>
              <a:off x="3037881" y="1961599"/>
              <a:ext cx="645042" cy="307777"/>
            </a:xfrm>
            <a:prstGeom prst="rect">
              <a:avLst/>
            </a:prstGeom>
            <a:noFill/>
          </p:spPr>
          <p:txBody>
            <a:bodyPr wrap="square" rtlCol="0">
              <a:spAutoFit/>
            </a:bodyPr>
            <a:lstStyle/>
            <a:p>
              <a:r>
                <a:rPr lang="en-CA" b="1" dirty="0">
                  <a:solidFill>
                    <a:schemeClr val="tx1"/>
                  </a:solidFill>
                </a:rPr>
                <a:t>38%</a:t>
              </a:r>
            </a:p>
          </p:txBody>
        </p:sp>
        <p:sp>
          <p:nvSpPr>
            <p:cNvPr id="22" name="TextBox 21"/>
            <p:cNvSpPr txBox="1"/>
            <p:nvPr/>
          </p:nvSpPr>
          <p:spPr>
            <a:xfrm>
              <a:off x="1511192" y="2416347"/>
              <a:ext cx="1249177" cy="276999"/>
            </a:xfrm>
            <a:prstGeom prst="rect">
              <a:avLst/>
            </a:prstGeom>
            <a:noFill/>
          </p:spPr>
          <p:txBody>
            <a:bodyPr wrap="square" rtlCol="0">
              <a:spAutoFit/>
            </a:bodyPr>
            <a:lstStyle/>
            <a:p>
              <a:r>
                <a:rPr lang="en-CA" sz="1200" dirty="0">
                  <a:solidFill>
                    <a:schemeClr val="tx1"/>
                  </a:solidFill>
                </a:rPr>
                <a:t>Waste Diverted</a:t>
              </a:r>
            </a:p>
          </p:txBody>
        </p:sp>
        <p:sp>
          <p:nvSpPr>
            <p:cNvPr id="23" name="TextBox 22"/>
            <p:cNvSpPr txBox="1"/>
            <p:nvPr/>
          </p:nvSpPr>
          <p:spPr>
            <a:xfrm>
              <a:off x="2683760" y="2412593"/>
              <a:ext cx="1436981" cy="276999"/>
            </a:xfrm>
            <a:prstGeom prst="rect">
              <a:avLst/>
            </a:prstGeom>
            <a:noFill/>
          </p:spPr>
          <p:txBody>
            <a:bodyPr wrap="square" rtlCol="0">
              <a:spAutoFit/>
            </a:bodyPr>
            <a:lstStyle/>
            <a:p>
              <a:r>
                <a:rPr lang="en-CA" sz="1200" dirty="0">
                  <a:solidFill>
                    <a:schemeClr val="tx1"/>
                  </a:solidFill>
                </a:rPr>
                <a:t>Waste Landfilled</a:t>
              </a:r>
            </a:p>
          </p:txBody>
        </p:sp>
      </p:grpSp>
      <p:sp>
        <p:nvSpPr>
          <p:cNvPr id="10" name="Rectangle 9"/>
          <p:cNvSpPr/>
          <p:nvPr/>
        </p:nvSpPr>
        <p:spPr>
          <a:xfrm>
            <a:off x="263403" y="2656242"/>
            <a:ext cx="1512295" cy="48462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600" b="1">
                <a:latin typeface="+mj-lt"/>
              </a:rPr>
              <a:t>OUR FOCUS</a:t>
            </a:r>
          </a:p>
        </p:txBody>
      </p:sp>
      <p:grpSp>
        <p:nvGrpSpPr>
          <p:cNvPr id="31" name="Group 30"/>
          <p:cNvGrpSpPr/>
          <p:nvPr/>
        </p:nvGrpSpPr>
        <p:grpSpPr>
          <a:xfrm>
            <a:off x="8322907" y="6164803"/>
            <a:ext cx="694093" cy="627838"/>
            <a:chOff x="8322907" y="6164803"/>
            <a:chExt cx="694093" cy="627838"/>
          </a:xfrm>
        </p:grpSpPr>
        <p:pic>
          <p:nvPicPr>
            <p:cNvPr id="32" name="Picture 31"/>
            <p:cNvPicPr>
              <a:picLocks noChangeAspect="1"/>
            </p:cNvPicPr>
            <p:nvPr/>
          </p:nvPicPr>
          <p:blipFill>
            <a:blip r:embed="rId5"/>
            <a:stretch>
              <a:fillRect/>
            </a:stretch>
          </p:blipFill>
          <p:spPr>
            <a:xfrm>
              <a:off x="8322907" y="6164803"/>
              <a:ext cx="694093" cy="627838"/>
            </a:xfrm>
            <a:prstGeom prst="rect">
              <a:avLst/>
            </a:prstGeom>
          </p:spPr>
        </p:pic>
        <p:sp>
          <p:nvSpPr>
            <p:cNvPr id="33" name="TextBox 32"/>
            <p:cNvSpPr txBox="1"/>
            <p:nvPr/>
          </p:nvSpPr>
          <p:spPr>
            <a:xfrm>
              <a:off x="8527927" y="6324834"/>
              <a:ext cx="284052" cy="307777"/>
            </a:xfrm>
            <a:prstGeom prst="rect">
              <a:avLst/>
            </a:prstGeom>
            <a:noFill/>
          </p:spPr>
          <p:txBody>
            <a:bodyPr wrap="none" rtlCol="0">
              <a:spAutoFit/>
            </a:bodyPr>
            <a:lstStyle/>
            <a:p>
              <a:pPr algn="ctr"/>
              <a:r>
                <a:rPr lang="en-US" b="1">
                  <a:solidFill>
                    <a:schemeClr val="bg1"/>
                  </a:solidFill>
                </a:rPr>
                <a:t>3</a:t>
              </a:r>
            </a:p>
          </p:txBody>
        </p:sp>
      </p:grpSp>
    </p:spTree>
    <p:extLst>
      <p:ext uri="{BB962C8B-B14F-4D97-AF65-F5344CB8AC3E}">
        <p14:creationId xmlns:p14="http://schemas.microsoft.com/office/powerpoint/2010/main" val="32930045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 name="Rectangle 17"/>
          <p:cNvSpPr/>
          <p:nvPr/>
        </p:nvSpPr>
        <p:spPr>
          <a:xfrm>
            <a:off x="250569" y="619045"/>
            <a:ext cx="8561409" cy="4616066"/>
          </a:xfrm>
          <a:prstGeom prst="rect">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1868557" y="619045"/>
            <a:ext cx="0" cy="4616066"/>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893242" y="619045"/>
            <a:ext cx="0" cy="4616066"/>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aphicFrame>
        <p:nvGraphicFramePr>
          <p:cNvPr id="12" name="Table 11"/>
          <p:cNvGraphicFramePr>
            <a:graphicFrameLocks noGrp="1"/>
          </p:cNvGraphicFramePr>
          <p:nvPr>
            <p:extLst>
              <p:ext uri="{D42A27DB-BD31-4B8C-83A1-F6EECF244321}">
                <p14:modId xmlns:p14="http://schemas.microsoft.com/office/powerpoint/2010/main" val="2297910554"/>
              </p:ext>
            </p:extLst>
          </p:nvPr>
        </p:nvGraphicFramePr>
        <p:xfrm>
          <a:off x="253221" y="619047"/>
          <a:ext cx="8558758" cy="4641886"/>
        </p:xfrm>
        <a:graphic>
          <a:graphicData uri="http://schemas.openxmlformats.org/drawingml/2006/table">
            <a:tbl>
              <a:tblPr/>
              <a:tblGrid>
                <a:gridCol w="1617289">
                  <a:extLst>
                    <a:ext uri="{9D8B030D-6E8A-4147-A177-3AD203B41FA5}">
                      <a16:colId xmlns:a16="http://schemas.microsoft.com/office/drawing/2014/main" val="419356199"/>
                    </a:ext>
                  </a:extLst>
                </a:gridCol>
                <a:gridCol w="4066056">
                  <a:extLst>
                    <a:ext uri="{9D8B030D-6E8A-4147-A177-3AD203B41FA5}">
                      <a16:colId xmlns:a16="http://schemas.microsoft.com/office/drawing/2014/main" val="2608597813"/>
                    </a:ext>
                  </a:extLst>
                </a:gridCol>
                <a:gridCol w="2875413">
                  <a:extLst>
                    <a:ext uri="{9D8B030D-6E8A-4147-A177-3AD203B41FA5}">
                      <a16:colId xmlns:a16="http://schemas.microsoft.com/office/drawing/2014/main" val="546022989"/>
                    </a:ext>
                  </a:extLst>
                </a:gridCol>
              </a:tblGrid>
              <a:tr h="443960">
                <a:tc>
                  <a:txBody>
                    <a:bodyPr/>
                    <a:lstStyle/>
                    <a:p>
                      <a:pPr algn="ctr" rtl="0" fontAlgn="ctr">
                        <a:spcBef>
                          <a:spcPts val="0"/>
                        </a:spcBef>
                        <a:spcAft>
                          <a:spcPts val="0"/>
                        </a:spcAft>
                      </a:pPr>
                      <a:r>
                        <a:rPr lang="en-CA" sz="1400" b="1" i="0" u="none" strike="noStrike">
                          <a:solidFill>
                            <a:srgbClr val="000000"/>
                          </a:solidFill>
                          <a:effectLst/>
                          <a:latin typeface="+mn-lt"/>
                        </a:rPr>
                        <a:t>Sustainability Assessment</a:t>
                      </a:r>
                      <a:endParaRPr lang="en-CA" sz="1400" b="1">
                        <a:effectLst/>
                        <a:latin typeface="+mn-lt"/>
                      </a:endParaRPr>
                    </a:p>
                  </a:txBody>
                  <a:tcPr marL="8620" marR="8620" marT="8620" marB="86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rtl="0" fontAlgn="ctr">
                        <a:spcBef>
                          <a:spcPts val="0"/>
                        </a:spcBef>
                        <a:spcAft>
                          <a:spcPts val="0"/>
                        </a:spcAft>
                      </a:pPr>
                      <a:r>
                        <a:rPr lang="en-CA" sz="1400" b="1" i="0" u="none" strike="noStrike" dirty="0">
                          <a:solidFill>
                            <a:srgbClr val="000000"/>
                          </a:solidFill>
                          <a:effectLst/>
                          <a:latin typeface="+mn-lt"/>
                        </a:rPr>
                        <a:t>Initiatives and Integration</a:t>
                      </a:r>
                      <a:endParaRPr lang="en-CA" sz="1400" b="1" dirty="0">
                        <a:effectLst/>
                        <a:latin typeface="+mn-lt"/>
                      </a:endParaRPr>
                    </a:p>
                  </a:txBody>
                  <a:tcPr marL="8620" marR="8620" marT="8620" marB="86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rtl="0" fontAlgn="ctr">
                        <a:spcBef>
                          <a:spcPts val="0"/>
                        </a:spcBef>
                        <a:spcAft>
                          <a:spcPts val="0"/>
                        </a:spcAft>
                      </a:pPr>
                      <a:r>
                        <a:rPr lang="en-CA" sz="1400" b="1" i="0" u="none" strike="noStrike">
                          <a:solidFill>
                            <a:srgbClr val="000000"/>
                          </a:solidFill>
                          <a:effectLst/>
                          <a:latin typeface="+mn-lt"/>
                        </a:rPr>
                        <a:t>Why It’s Important</a:t>
                      </a:r>
                      <a:endParaRPr lang="en-CA" sz="1400" b="1">
                        <a:effectLst/>
                        <a:latin typeface="+mn-lt"/>
                      </a:endParaRPr>
                    </a:p>
                  </a:txBody>
                  <a:tcPr marL="8620" marR="8620" marT="8620" marB="86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79865594"/>
                  </a:ext>
                </a:extLst>
              </a:tr>
              <a:tr h="1937480">
                <a:tc>
                  <a:txBody>
                    <a:bodyPr/>
                    <a:lstStyle/>
                    <a:p>
                      <a:pPr algn="ctr" rtl="0" fontAlgn="ctr">
                        <a:spcBef>
                          <a:spcPts val="0"/>
                        </a:spcBef>
                        <a:spcAft>
                          <a:spcPts val="0"/>
                        </a:spcAft>
                      </a:pPr>
                      <a:r>
                        <a:rPr lang="en-CA" sz="1900" b="0" i="0" u="none" strike="noStrike">
                          <a:solidFill>
                            <a:srgbClr val="000000"/>
                          </a:solidFill>
                          <a:effectLst/>
                          <a:latin typeface="+mn-lt"/>
                        </a:rPr>
                        <a:t>Commitment to Communities</a:t>
                      </a:r>
                      <a:endParaRPr lang="en-CA" sz="1900" b="0">
                        <a:effectLst/>
                        <a:latin typeface="+mn-lt"/>
                      </a:endParaRPr>
                    </a:p>
                  </a:txBody>
                  <a:tcPr marL="8620" marR="8620" marT="8620" marB="86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71450" indent="-171450" rtl="0" fontAlgn="ctr">
                        <a:spcBef>
                          <a:spcPts val="0"/>
                        </a:spcBef>
                        <a:spcAft>
                          <a:spcPts val="0"/>
                        </a:spcAft>
                        <a:buFont typeface="Arial" panose="020B0604020202020204" pitchFamily="34" charset="0"/>
                        <a:buChar char="•"/>
                      </a:pPr>
                      <a:r>
                        <a:rPr lang="en-CA" sz="1400" b="0" i="0" u="none" strike="noStrike" dirty="0">
                          <a:solidFill>
                            <a:srgbClr val="000000"/>
                          </a:solidFill>
                          <a:effectLst/>
                          <a:latin typeface="+mn-lt"/>
                        </a:rPr>
                        <a:t>Canadian Tire Jumpstart: Providing children in financial need with access to sports </a:t>
                      </a:r>
                      <a:r>
                        <a:rPr lang="en-CA" sz="1400" b="0" i="0" u="none" strike="noStrike">
                          <a:solidFill>
                            <a:srgbClr val="000000"/>
                          </a:solidFill>
                          <a:effectLst/>
                          <a:latin typeface="+mn-lt"/>
                        </a:rPr>
                        <a:t>and recreation</a:t>
                      </a:r>
                      <a:endParaRPr lang="en-CA" sz="1400" b="0" dirty="0">
                        <a:effectLst/>
                        <a:latin typeface="+mn-lt"/>
                      </a:endParaRPr>
                    </a:p>
                    <a:p>
                      <a:pPr marL="171450" indent="-171450" rtl="0" fontAlgn="ctr">
                        <a:spcBef>
                          <a:spcPts val="0"/>
                        </a:spcBef>
                        <a:spcAft>
                          <a:spcPts val="0"/>
                        </a:spcAft>
                        <a:buFont typeface="Arial" panose="020B0604020202020204" pitchFamily="34" charset="0"/>
                        <a:buChar char="•"/>
                      </a:pPr>
                      <a:r>
                        <a:rPr lang="en-CA" sz="1400" b="0" i="0" u="none" strike="noStrike" dirty="0">
                          <a:solidFill>
                            <a:srgbClr val="000000"/>
                          </a:solidFill>
                          <a:effectLst/>
                          <a:latin typeface="+mn-lt"/>
                        </a:rPr>
                        <a:t>Community charity for kids: &gt;$9M in 2008</a:t>
                      </a:r>
                      <a:endParaRPr lang="en-CA" sz="1400" b="0" dirty="0">
                        <a:effectLst/>
                        <a:latin typeface="+mn-lt"/>
                      </a:endParaRPr>
                    </a:p>
                    <a:p>
                      <a:pPr marL="171450" indent="-171450" rtl="0" fontAlgn="ctr">
                        <a:spcBef>
                          <a:spcPts val="0"/>
                        </a:spcBef>
                        <a:spcAft>
                          <a:spcPts val="0"/>
                        </a:spcAft>
                        <a:buFont typeface="Arial" panose="020B0604020202020204" pitchFamily="34" charset="0"/>
                        <a:buChar char="•"/>
                      </a:pPr>
                      <a:r>
                        <a:rPr lang="en-CA" sz="1400" b="0" i="0" u="none" strike="noStrike">
                          <a:solidFill>
                            <a:srgbClr val="000000"/>
                          </a:solidFill>
                          <a:effectLst/>
                          <a:latin typeface="+mn-lt"/>
                        </a:rPr>
                        <a:t>Helped 151,000 </a:t>
                      </a:r>
                      <a:r>
                        <a:rPr lang="en-CA" sz="1400" b="0" i="0" u="none" strike="noStrike" dirty="0">
                          <a:solidFill>
                            <a:srgbClr val="000000"/>
                          </a:solidFill>
                          <a:effectLst/>
                          <a:latin typeface="+mn-lt"/>
                        </a:rPr>
                        <a:t>kids since 2005</a:t>
                      </a:r>
                      <a:endParaRPr lang="en-CA" sz="1400" b="0" dirty="0">
                        <a:effectLst/>
                        <a:latin typeface="+mn-lt"/>
                      </a:endParaRPr>
                    </a:p>
                    <a:p>
                      <a:pPr marL="171450" indent="-171450" rtl="0" fontAlgn="ctr">
                        <a:spcBef>
                          <a:spcPts val="0"/>
                        </a:spcBef>
                        <a:spcAft>
                          <a:spcPts val="0"/>
                        </a:spcAft>
                        <a:buFont typeface="Arial" panose="020B0604020202020204" pitchFamily="34" charset="0"/>
                        <a:buChar char="•"/>
                      </a:pPr>
                      <a:r>
                        <a:rPr lang="en-CA" sz="1400" b="0" i="0" u="none" strike="noStrike" dirty="0">
                          <a:solidFill>
                            <a:srgbClr val="000000"/>
                          </a:solidFill>
                          <a:effectLst/>
                          <a:latin typeface="+mn-lt"/>
                        </a:rPr>
                        <a:t>Lucky Clover: Canada’s largest </a:t>
                      </a:r>
                      <a:r>
                        <a:rPr lang="en-CA" sz="1400" b="0" i="0" u="none" strike="noStrike">
                          <a:solidFill>
                            <a:srgbClr val="000000"/>
                          </a:solidFill>
                          <a:effectLst/>
                          <a:latin typeface="+mn-lt"/>
                        </a:rPr>
                        <a:t>housing </a:t>
                      </a:r>
                    </a:p>
                    <a:p>
                      <a:pPr marL="0" indent="0" rtl="0" fontAlgn="ctr">
                        <a:spcBef>
                          <a:spcPts val="0"/>
                        </a:spcBef>
                        <a:spcAft>
                          <a:spcPts val="0"/>
                        </a:spcAft>
                        <a:buFont typeface="Arial" panose="020B0604020202020204" pitchFamily="34" charset="0"/>
                        <a:buNone/>
                      </a:pPr>
                      <a:r>
                        <a:rPr lang="en-CA" sz="1400" b="0" i="0" u="none" strike="noStrike">
                          <a:solidFill>
                            <a:srgbClr val="000000"/>
                          </a:solidFill>
                          <a:effectLst/>
                          <a:latin typeface="+mn-lt"/>
                        </a:rPr>
                        <a:t>   </a:t>
                      </a:r>
                      <a:r>
                        <a:rPr lang="en-CA" sz="1400" b="0" i="0" u="none" strike="noStrike" baseline="0">
                          <a:solidFill>
                            <a:srgbClr val="000000"/>
                          </a:solidFill>
                          <a:effectLst/>
                          <a:latin typeface="+mn-lt"/>
                        </a:rPr>
                        <a:t> </a:t>
                      </a:r>
                      <a:r>
                        <a:rPr lang="en-CA" sz="1400" b="0" i="0" u="none" strike="noStrike">
                          <a:solidFill>
                            <a:srgbClr val="000000"/>
                          </a:solidFill>
                          <a:effectLst/>
                          <a:latin typeface="+mn-lt"/>
                        </a:rPr>
                        <a:t>co-op for median income and families below       </a:t>
                      </a:r>
                    </a:p>
                    <a:p>
                      <a:pPr marL="0" indent="0" rtl="0" fontAlgn="ctr">
                        <a:spcBef>
                          <a:spcPts val="0"/>
                        </a:spcBef>
                        <a:spcAft>
                          <a:spcPts val="0"/>
                        </a:spcAft>
                        <a:buFont typeface="Arial" panose="020B0604020202020204" pitchFamily="34" charset="0"/>
                        <a:buNone/>
                      </a:pPr>
                      <a:r>
                        <a:rPr lang="en-CA" sz="1400" b="0" i="0" u="none" strike="noStrike">
                          <a:solidFill>
                            <a:srgbClr val="000000"/>
                          </a:solidFill>
                          <a:effectLst/>
                          <a:latin typeface="+mn-lt"/>
                        </a:rPr>
                        <a:t>    poverty line</a:t>
                      </a:r>
                      <a:endParaRPr lang="en-CA" sz="1400" b="0" dirty="0">
                        <a:effectLst/>
                        <a:latin typeface="+mn-lt"/>
                      </a:endParaRPr>
                    </a:p>
                    <a:p>
                      <a:pPr marL="171450" indent="-171450" rtl="0" fontAlgn="ctr">
                        <a:spcBef>
                          <a:spcPts val="0"/>
                        </a:spcBef>
                        <a:spcAft>
                          <a:spcPts val="0"/>
                        </a:spcAft>
                        <a:buFont typeface="Arial" panose="020B0604020202020204" pitchFamily="34" charset="0"/>
                        <a:buChar char="•"/>
                      </a:pPr>
                      <a:r>
                        <a:rPr lang="en-CA" sz="1400" b="0" i="0" u="none" strike="noStrike" dirty="0">
                          <a:solidFill>
                            <a:srgbClr val="000000"/>
                          </a:solidFill>
                          <a:effectLst/>
                          <a:latin typeface="+mn-lt"/>
                        </a:rPr>
                        <a:t>Consulting with local community stakeholders</a:t>
                      </a:r>
                      <a:endParaRPr lang="en-CA" sz="1400" b="0" dirty="0">
                        <a:effectLst/>
                        <a:latin typeface="+mn-lt"/>
                      </a:endParaRPr>
                    </a:p>
                  </a:txBody>
                  <a:tcPr marL="8620" marR="8620" marT="8620" marB="86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rtl="0" fontAlgn="ctr">
                        <a:spcBef>
                          <a:spcPts val="0"/>
                        </a:spcBef>
                        <a:spcAft>
                          <a:spcPts val="0"/>
                        </a:spcAft>
                      </a:pPr>
                      <a:r>
                        <a:rPr lang="en-CA" sz="1400" b="0" i="0" u="none" strike="noStrike" dirty="0">
                          <a:solidFill>
                            <a:srgbClr val="000000"/>
                          </a:solidFill>
                          <a:effectLst/>
                          <a:latin typeface="+mn-lt"/>
                        </a:rPr>
                        <a:t>The company is known as a trusted and admired Canadian brand.</a:t>
                      </a:r>
                      <a:r>
                        <a:rPr lang="en-CA" sz="1400" b="0" i="0" u="none" strike="noStrike" baseline="0" dirty="0">
                          <a:solidFill>
                            <a:srgbClr val="000000"/>
                          </a:solidFill>
                          <a:effectLst/>
                          <a:latin typeface="+mn-lt"/>
                        </a:rPr>
                        <a:t> CTC’</a:t>
                      </a:r>
                      <a:r>
                        <a:rPr lang="en-CA" sz="1400" b="0" i="0" u="none" strike="noStrike" dirty="0">
                          <a:solidFill>
                            <a:srgbClr val="000000"/>
                          </a:solidFill>
                          <a:effectLst/>
                          <a:latin typeface="+mn-lt"/>
                        </a:rPr>
                        <a:t>s community commitment is pivotal to the way the brand continues to be seen around the country. It is the social side of their sustainability efforts, and the company sees it as an opportunity to leave a legacy. </a:t>
                      </a:r>
                      <a:endParaRPr lang="en-CA" sz="1400" b="0" dirty="0">
                        <a:effectLst/>
                        <a:latin typeface="+mn-lt"/>
                      </a:endParaRPr>
                    </a:p>
                  </a:txBody>
                  <a:tcPr marL="8620" marR="8620" marT="8620" marB="86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51795176"/>
                  </a:ext>
                </a:extLst>
              </a:tr>
              <a:tr h="2260446">
                <a:tc>
                  <a:txBody>
                    <a:bodyPr/>
                    <a:lstStyle/>
                    <a:p>
                      <a:pPr algn="ctr" rtl="0" fontAlgn="ctr">
                        <a:spcBef>
                          <a:spcPts val="0"/>
                        </a:spcBef>
                        <a:spcAft>
                          <a:spcPts val="0"/>
                        </a:spcAft>
                      </a:pPr>
                      <a:r>
                        <a:rPr lang="en-CA" sz="1900" b="0" i="0" u="none" strike="noStrike" dirty="0">
                          <a:solidFill>
                            <a:srgbClr val="000000"/>
                          </a:solidFill>
                          <a:effectLst/>
                          <a:latin typeface="+mn-lt"/>
                        </a:rPr>
                        <a:t>Transportation and Logistics</a:t>
                      </a:r>
                      <a:endParaRPr lang="en-CA" sz="1900" b="0" dirty="0">
                        <a:effectLst/>
                        <a:latin typeface="+mn-lt"/>
                      </a:endParaRPr>
                    </a:p>
                  </a:txBody>
                  <a:tcPr marL="8620" marR="8620" marT="8620" marB="86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171450" indent="-171450" fontAlgn="ctr">
                        <a:buFont typeface="Arial" panose="020B0604020202020204" pitchFamily="34" charset="0"/>
                        <a:buChar char="•"/>
                      </a:pPr>
                      <a:r>
                        <a:rPr lang="en-CA" sz="1400" b="0" dirty="0">
                          <a:effectLst/>
                          <a:latin typeface="+mn-lt"/>
                        </a:rPr>
                        <a:t>Efficiency in transportation is sustainability focus. Current efforts</a:t>
                      </a:r>
                      <a:r>
                        <a:rPr lang="en-CA" sz="1400" b="0" baseline="0" dirty="0">
                          <a:effectLst/>
                          <a:latin typeface="+mn-lt"/>
                        </a:rPr>
                        <a:t> will improve freight capacity by 13%, so more products transported </a:t>
                      </a:r>
                      <a:r>
                        <a:rPr lang="en-CA" sz="1400" b="0" baseline="0">
                          <a:effectLst/>
                          <a:latin typeface="+mn-lt"/>
                        </a:rPr>
                        <a:t>per trip</a:t>
                      </a:r>
                      <a:endParaRPr lang="en-CA" sz="1400" b="0" baseline="0" dirty="0">
                        <a:effectLst/>
                        <a:latin typeface="+mn-lt"/>
                      </a:endParaRPr>
                    </a:p>
                    <a:p>
                      <a:pPr marL="171450" indent="-171450" fontAlgn="ctr">
                        <a:buFont typeface="Arial" panose="020B0604020202020204" pitchFamily="34" charset="0"/>
                        <a:buChar char="•"/>
                      </a:pPr>
                      <a:r>
                        <a:rPr lang="en-CA" sz="1400" b="0" baseline="0" dirty="0">
                          <a:effectLst/>
                          <a:latin typeface="+mn-lt"/>
                        </a:rPr>
                        <a:t>In some parts of Canada, they’re switching from road distribution to rail, reducing emissions by 60%, however little innovation in clean </a:t>
                      </a:r>
                      <a:r>
                        <a:rPr lang="en-CA" sz="1400" b="0" baseline="0">
                          <a:effectLst/>
                          <a:latin typeface="+mn-lt"/>
                        </a:rPr>
                        <a:t>energy </a:t>
                      </a:r>
                    </a:p>
                    <a:p>
                      <a:pPr marL="0" indent="0" fontAlgn="ctr">
                        <a:buFont typeface="Arial" panose="020B0604020202020204" pitchFamily="34" charset="0"/>
                        <a:buNone/>
                      </a:pPr>
                      <a:r>
                        <a:rPr lang="en-CA" sz="1400" b="0" baseline="0">
                          <a:effectLst/>
                          <a:latin typeface="+mn-lt"/>
                        </a:rPr>
                        <a:t>    for transport</a:t>
                      </a:r>
                      <a:endParaRPr lang="en-CA" sz="1400" b="0" baseline="0" dirty="0">
                        <a:effectLst/>
                        <a:latin typeface="+mn-lt"/>
                      </a:endParaRPr>
                    </a:p>
                    <a:p>
                      <a:pPr marL="171450" indent="-171450" fontAlgn="ctr">
                        <a:buFont typeface="Arial" panose="020B0604020202020204" pitchFamily="34" charset="0"/>
                        <a:buChar char="•"/>
                      </a:pPr>
                      <a:r>
                        <a:rPr lang="en-CA" sz="1400" b="0" baseline="0" dirty="0">
                          <a:effectLst/>
                          <a:latin typeface="+mn-lt"/>
                        </a:rPr>
                        <a:t>Improvements are being made in product packaging and preventing shipping damage </a:t>
                      </a:r>
                      <a:r>
                        <a:rPr lang="en-CA" sz="1400" b="0" baseline="0">
                          <a:effectLst/>
                          <a:latin typeface="+mn-lt"/>
                        </a:rPr>
                        <a:t>of goods</a:t>
                      </a:r>
                      <a:endParaRPr lang="en-CA" sz="1400" b="0" baseline="0" dirty="0">
                        <a:effectLst/>
                        <a:latin typeface="+mn-lt"/>
                      </a:endParaRPr>
                    </a:p>
                  </a:txBody>
                  <a:tcPr marL="8620" marR="8620" marT="8620" marB="86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rtl="0" fontAlgn="ctr">
                        <a:spcBef>
                          <a:spcPts val="0"/>
                        </a:spcBef>
                        <a:spcAft>
                          <a:spcPts val="0"/>
                        </a:spcAft>
                      </a:pPr>
                      <a:r>
                        <a:rPr lang="en-CA" sz="1400" b="0" i="0" u="none" strike="noStrike" dirty="0">
                          <a:solidFill>
                            <a:srgbClr val="000000"/>
                          </a:solidFill>
                          <a:effectLst/>
                          <a:latin typeface="+mn-lt"/>
                        </a:rPr>
                        <a:t>CTC has the largest ground transportation network in the whole country. Efficiency in this activity is key to their sustainability performance. It is also something tied to direct cost per unit, and has an impact on the company’s financial performance. </a:t>
                      </a:r>
                      <a:endParaRPr lang="en-CA" sz="1400" b="0" dirty="0">
                        <a:effectLst/>
                        <a:latin typeface="+mn-lt"/>
                      </a:endParaRPr>
                    </a:p>
                  </a:txBody>
                  <a:tcPr marL="8620" marR="8620" marT="8620" marB="86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802177378"/>
                  </a:ext>
                </a:extLst>
              </a:tr>
            </a:tbl>
          </a:graphicData>
        </a:graphic>
      </p:graphicFrame>
      <p:grpSp>
        <p:nvGrpSpPr>
          <p:cNvPr id="6" name="Group 5"/>
          <p:cNvGrpSpPr/>
          <p:nvPr/>
        </p:nvGrpSpPr>
        <p:grpSpPr>
          <a:xfrm>
            <a:off x="8322907" y="6164803"/>
            <a:ext cx="694093" cy="627838"/>
            <a:chOff x="8322907" y="6164803"/>
            <a:chExt cx="694093" cy="627838"/>
          </a:xfrm>
        </p:grpSpPr>
        <p:pic>
          <p:nvPicPr>
            <p:cNvPr id="7" name="Picture 6"/>
            <p:cNvPicPr>
              <a:picLocks noChangeAspect="1"/>
            </p:cNvPicPr>
            <p:nvPr/>
          </p:nvPicPr>
          <p:blipFill>
            <a:blip r:embed="rId3"/>
            <a:stretch>
              <a:fillRect/>
            </a:stretch>
          </p:blipFill>
          <p:spPr>
            <a:xfrm>
              <a:off x="8322907" y="6164803"/>
              <a:ext cx="694093" cy="627838"/>
            </a:xfrm>
            <a:prstGeom prst="rect">
              <a:avLst/>
            </a:prstGeom>
          </p:spPr>
        </p:pic>
        <p:sp>
          <p:nvSpPr>
            <p:cNvPr id="8" name="TextBox 7"/>
            <p:cNvSpPr txBox="1"/>
            <p:nvPr/>
          </p:nvSpPr>
          <p:spPr>
            <a:xfrm>
              <a:off x="8527927" y="6324834"/>
              <a:ext cx="284052" cy="307777"/>
            </a:xfrm>
            <a:prstGeom prst="rect">
              <a:avLst/>
            </a:prstGeom>
            <a:noFill/>
          </p:spPr>
          <p:txBody>
            <a:bodyPr wrap="none" rtlCol="0">
              <a:spAutoFit/>
            </a:bodyPr>
            <a:lstStyle/>
            <a:p>
              <a:pPr algn="ctr"/>
              <a:r>
                <a:rPr lang="en-US" b="1">
                  <a:solidFill>
                    <a:schemeClr val="bg1"/>
                  </a:solidFill>
                </a:rPr>
                <a:t>4</a:t>
              </a:r>
            </a:p>
          </p:txBody>
        </p:sp>
      </p:grpSp>
      <p:sp>
        <p:nvSpPr>
          <p:cNvPr id="10" name="Shape 184"/>
          <p:cNvSpPr txBox="1">
            <a:spLocks noGrp="1"/>
          </p:cNvSpPr>
          <p:nvPr>
            <p:ph type="title"/>
          </p:nvPr>
        </p:nvSpPr>
        <p:spPr>
          <a:xfrm>
            <a:off x="1" y="66467"/>
            <a:ext cx="9144000" cy="552580"/>
          </a:xfrm>
          <a:prstGeom prst="rect">
            <a:avLst/>
          </a:prstGeom>
        </p:spPr>
        <p:txBody>
          <a:bodyPr lIns="91425" tIns="91425" rIns="91425" bIns="91425" anchor="t" anchorCtr="0">
            <a:noAutofit/>
          </a:bodyPr>
          <a:lstStyle/>
          <a:p>
            <a:pPr lvl="0">
              <a:spcBef>
                <a:spcPts val="0"/>
              </a:spcBef>
              <a:buNone/>
            </a:pPr>
            <a:r>
              <a:rPr lang="en" sz="2200" u="sng"/>
              <a:t>3. Sustainability Issues (cont.)</a:t>
            </a:r>
          </a:p>
        </p:txBody>
      </p:sp>
      <p:sp>
        <p:nvSpPr>
          <p:cNvPr id="11" name="TextBox 10"/>
          <p:cNvSpPr txBox="1"/>
          <p:nvPr/>
        </p:nvSpPr>
        <p:spPr>
          <a:xfrm>
            <a:off x="182880" y="5639293"/>
            <a:ext cx="1920240" cy="923330"/>
          </a:xfrm>
          <a:prstGeom prst="rect">
            <a:avLst/>
          </a:prstGeom>
          <a:noFill/>
        </p:spPr>
        <p:txBody>
          <a:bodyPr wrap="square" rtlCol="0">
            <a:spAutoFit/>
          </a:bodyPr>
          <a:lstStyle/>
          <a:p>
            <a:r>
              <a:rPr lang="en-CA" sz="1800" dirty="0"/>
              <a:t>GHG Emissions by Segment of Business</a:t>
            </a:r>
          </a:p>
        </p:txBody>
      </p:sp>
      <p:grpSp>
        <p:nvGrpSpPr>
          <p:cNvPr id="19" name="Group 18"/>
          <p:cNvGrpSpPr/>
          <p:nvPr/>
        </p:nvGrpSpPr>
        <p:grpSpPr>
          <a:xfrm>
            <a:off x="2010157" y="5269110"/>
            <a:ext cx="2084832" cy="1525092"/>
            <a:chOff x="2010157" y="5269110"/>
            <a:chExt cx="2084832" cy="1525092"/>
          </a:xfrm>
        </p:grpSpPr>
        <p:pic>
          <p:nvPicPr>
            <p:cNvPr id="3" name="Picture 2"/>
            <p:cNvPicPr>
              <a:picLocks noChangeAspect="1"/>
            </p:cNvPicPr>
            <p:nvPr/>
          </p:nvPicPr>
          <p:blipFill>
            <a:blip r:embed="rId4"/>
            <a:stretch>
              <a:fillRect/>
            </a:stretch>
          </p:blipFill>
          <p:spPr>
            <a:xfrm>
              <a:off x="2387061" y="5535404"/>
              <a:ext cx="1331024" cy="1258798"/>
            </a:xfrm>
            <a:prstGeom prst="rect">
              <a:avLst/>
            </a:prstGeom>
          </p:spPr>
        </p:pic>
        <p:sp>
          <p:nvSpPr>
            <p:cNvPr id="13" name="TextBox 12"/>
            <p:cNvSpPr txBox="1"/>
            <p:nvPr/>
          </p:nvSpPr>
          <p:spPr>
            <a:xfrm>
              <a:off x="2010157" y="5269110"/>
              <a:ext cx="2084832" cy="307777"/>
            </a:xfrm>
            <a:prstGeom prst="rect">
              <a:avLst/>
            </a:prstGeom>
            <a:noFill/>
          </p:spPr>
          <p:txBody>
            <a:bodyPr wrap="square" rtlCol="0">
              <a:spAutoFit/>
            </a:bodyPr>
            <a:lstStyle/>
            <a:p>
              <a:pPr algn="ctr"/>
              <a:r>
                <a:rPr lang="en-CA" dirty="0"/>
                <a:t>Product and Packaging</a:t>
              </a:r>
            </a:p>
          </p:txBody>
        </p:sp>
      </p:grpSp>
      <p:grpSp>
        <p:nvGrpSpPr>
          <p:cNvPr id="17" name="Group 16"/>
          <p:cNvGrpSpPr/>
          <p:nvPr/>
        </p:nvGrpSpPr>
        <p:grpSpPr>
          <a:xfrm>
            <a:off x="4162900" y="5269110"/>
            <a:ext cx="1446962" cy="1533395"/>
            <a:chOff x="4133088" y="5269716"/>
            <a:chExt cx="1446962" cy="1533395"/>
          </a:xfrm>
        </p:grpSpPr>
        <p:pic>
          <p:nvPicPr>
            <p:cNvPr id="4" name="Picture 3"/>
            <p:cNvPicPr>
              <a:picLocks noChangeAspect="1"/>
            </p:cNvPicPr>
            <p:nvPr/>
          </p:nvPicPr>
          <p:blipFill rotWithShape="1">
            <a:blip r:embed="rId5"/>
            <a:srcRect b="6392"/>
            <a:stretch/>
          </p:blipFill>
          <p:spPr>
            <a:xfrm>
              <a:off x="4166197" y="5535404"/>
              <a:ext cx="1380745" cy="1267707"/>
            </a:xfrm>
            <a:prstGeom prst="rect">
              <a:avLst/>
            </a:prstGeom>
          </p:spPr>
        </p:pic>
        <p:sp>
          <p:nvSpPr>
            <p:cNvPr id="14" name="TextBox 13"/>
            <p:cNvSpPr txBox="1"/>
            <p:nvPr/>
          </p:nvSpPr>
          <p:spPr>
            <a:xfrm>
              <a:off x="4133088" y="5269716"/>
              <a:ext cx="1446962" cy="307171"/>
            </a:xfrm>
            <a:prstGeom prst="rect">
              <a:avLst/>
            </a:prstGeom>
            <a:noFill/>
          </p:spPr>
          <p:txBody>
            <a:bodyPr wrap="square" rtlCol="0">
              <a:spAutoFit/>
            </a:bodyPr>
            <a:lstStyle/>
            <a:p>
              <a:pPr algn="ctr"/>
              <a:r>
                <a:rPr lang="en-CA" dirty="0"/>
                <a:t>Transportation</a:t>
              </a:r>
            </a:p>
          </p:txBody>
        </p:sp>
      </p:grpSp>
      <p:grpSp>
        <p:nvGrpSpPr>
          <p:cNvPr id="2" name="Group 1"/>
          <p:cNvGrpSpPr/>
          <p:nvPr/>
        </p:nvGrpSpPr>
        <p:grpSpPr>
          <a:xfrm>
            <a:off x="5677772" y="5269110"/>
            <a:ext cx="2084832" cy="1603765"/>
            <a:chOff x="5677772" y="5272394"/>
            <a:chExt cx="2084832" cy="1603765"/>
          </a:xfrm>
        </p:grpSpPr>
        <p:pic>
          <p:nvPicPr>
            <p:cNvPr id="5" name="Picture 4"/>
            <p:cNvPicPr>
              <a:picLocks noChangeAspect="1"/>
            </p:cNvPicPr>
            <p:nvPr/>
          </p:nvPicPr>
          <p:blipFill>
            <a:blip r:embed="rId6"/>
            <a:stretch>
              <a:fillRect/>
            </a:stretch>
          </p:blipFill>
          <p:spPr>
            <a:xfrm>
              <a:off x="6046066" y="5535404"/>
              <a:ext cx="1348245" cy="1340755"/>
            </a:xfrm>
            <a:prstGeom prst="rect">
              <a:avLst/>
            </a:prstGeom>
          </p:spPr>
        </p:pic>
        <p:sp>
          <p:nvSpPr>
            <p:cNvPr id="15" name="TextBox 14"/>
            <p:cNvSpPr txBox="1"/>
            <p:nvPr/>
          </p:nvSpPr>
          <p:spPr>
            <a:xfrm>
              <a:off x="5677772" y="5272394"/>
              <a:ext cx="2084832" cy="307777"/>
            </a:xfrm>
            <a:prstGeom prst="rect">
              <a:avLst/>
            </a:prstGeom>
            <a:noFill/>
          </p:spPr>
          <p:txBody>
            <a:bodyPr wrap="square" rtlCol="0">
              <a:spAutoFit/>
            </a:bodyPr>
            <a:lstStyle/>
            <a:p>
              <a:pPr algn="ctr"/>
              <a:r>
                <a:rPr lang="en-CA" dirty="0"/>
                <a:t>Retail Operations</a:t>
              </a:r>
            </a:p>
          </p:txBody>
        </p:sp>
      </p:grpSp>
      <p:sp>
        <p:nvSpPr>
          <p:cNvPr id="16" name="TextBox 15"/>
          <p:cNvSpPr txBox="1"/>
          <p:nvPr/>
        </p:nvSpPr>
        <p:spPr>
          <a:xfrm>
            <a:off x="7624049" y="5654823"/>
            <a:ext cx="1307592" cy="553998"/>
          </a:xfrm>
          <a:prstGeom prst="rect">
            <a:avLst/>
          </a:prstGeom>
          <a:noFill/>
        </p:spPr>
        <p:txBody>
          <a:bodyPr wrap="square" rtlCol="0">
            <a:spAutoFit/>
          </a:bodyPr>
          <a:lstStyle/>
          <a:p>
            <a:r>
              <a:rPr lang="en-CA" sz="1000" i="1" dirty="0"/>
              <a:t>Source: Canadian Tire Sustainability Report</a:t>
            </a:r>
            <a:r>
              <a:rPr lang="en-CA" sz="1000" i="1"/>
              <a:t>, 2015-2016</a:t>
            </a:r>
            <a:endParaRPr lang="en-CA" sz="1000" i="1" dirty="0"/>
          </a:p>
        </p:txBody>
      </p:sp>
    </p:spTree>
    <p:extLst>
      <p:ext uri="{BB962C8B-B14F-4D97-AF65-F5344CB8AC3E}">
        <p14:creationId xmlns:p14="http://schemas.microsoft.com/office/powerpoint/2010/main" val="28486415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20" name="Shape 138"/>
          <p:cNvSpPr/>
          <p:nvPr/>
        </p:nvSpPr>
        <p:spPr>
          <a:xfrm>
            <a:off x="0" y="534256"/>
            <a:ext cx="9144001" cy="842347"/>
          </a:xfrm>
          <a:prstGeom prst="rect">
            <a:avLst/>
          </a:prstGeom>
          <a:solidFill>
            <a:schemeClr val="bg1">
              <a:lumMod val="85000"/>
            </a:schemeClr>
          </a:solidFill>
          <a:ln>
            <a:noFill/>
          </a:ln>
        </p:spPr>
        <p:txBody>
          <a:bodyPr lIns="91425" tIns="91425" rIns="91425" bIns="91425" anchor="ctr" anchorCtr="0">
            <a:noAutofit/>
          </a:bodyPr>
          <a:lstStyle/>
          <a:p>
            <a:pPr lvl="0">
              <a:spcBef>
                <a:spcPts val="0"/>
              </a:spcBef>
              <a:buNone/>
            </a:pPr>
            <a:endParaRPr/>
          </a:p>
        </p:txBody>
      </p:sp>
      <p:grpSp>
        <p:nvGrpSpPr>
          <p:cNvPr id="8" name="Group 7"/>
          <p:cNvGrpSpPr/>
          <p:nvPr/>
        </p:nvGrpSpPr>
        <p:grpSpPr>
          <a:xfrm>
            <a:off x="8322907" y="6164803"/>
            <a:ext cx="694093" cy="627838"/>
            <a:chOff x="8322907" y="6164803"/>
            <a:chExt cx="694093" cy="627838"/>
          </a:xfrm>
        </p:grpSpPr>
        <p:pic>
          <p:nvPicPr>
            <p:cNvPr id="9" name="Picture 8"/>
            <p:cNvPicPr>
              <a:picLocks noChangeAspect="1"/>
            </p:cNvPicPr>
            <p:nvPr/>
          </p:nvPicPr>
          <p:blipFill>
            <a:blip r:embed="rId3"/>
            <a:stretch>
              <a:fillRect/>
            </a:stretch>
          </p:blipFill>
          <p:spPr>
            <a:xfrm>
              <a:off x="8322907" y="6164803"/>
              <a:ext cx="694093" cy="627838"/>
            </a:xfrm>
            <a:prstGeom prst="rect">
              <a:avLst/>
            </a:prstGeom>
          </p:spPr>
        </p:pic>
        <p:sp>
          <p:nvSpPr>
            <p:cNvPr id="10" name="TextBox 9"/>
            <p:cNvSpPr txBox="1"/>
            <p:nvPr/>
          </p:nvSpPr>
          <p:spPr>
            <a:xfrm>
              <a:off x="8527927" y="6324834"/>
              <a:ext cx="284052" cy="307777"/>
            </a:xfrm>
            <a:prstGeom prst="rect">
              <a:avLst/>
            </a:prstGeom>
            <a:noFill/>
          </p:spPr>
          <p:txBody>
            <a:bodyPr wrap="none" rtlCol="0">
              <a:spAutoFit/>
            </a:bodyPr>
            <a:lstStyle/>
            <a:p>
              <a:pPr algn="ctr"/>
              <a:r>
                <a:rPr lang="en-US" b="1">
                  <a:solidFill>
                    <a:schemeClr val="bg1"/>
                  </a:solidFill>
                </a:rPr>
                <a:t>5</a:t>
              </a:r>
            </a:p>
          </p:txBody>
        </p:sp>
      </p:grpSp>
      <p:sp>
        <p:nvSpPr>
          <p:cNvPr id="12" name="Shape 184"/>
          <p:cNvSpPr txBox="1">
            <a:spLocks noGrp="1"/>
          </p:cNvSpPr>
          <p:nvPr>
            <p:ph type="title"/>
          </p:nvPr>
        </p:nvSpPr>
        <p:spPr>
          <a:xfrm>
            <a:off x="1" y="66467"/>
            <a:ext cx="9144000" cy="552580"/>
          </a:xfrm>
          <a:prstGeom prst="rect">
            <a:avLst/>
          </a:prstGeom>
        </p:spPr>
        <p:txBody>
          <a:bodyPr lIns="91425" tIns="91425" rIns="91425" bIns="91425" anchor="t" anchorCtr="0">
            <a:noAutofit/>
          </a:bodyPr>
          <a:lstStyle/>
          <a:p>
            <a:pPr lvl="0">
              <a:spcBef>
                <a:spcPts val="0"/>
              </a:spcBef>
              <a:buNone/>
            </a:pPr>
            <a:r>
              <a:rPr lang="en" sz="2200" u="sng"/>
              <a:t>4. Solutions through Business Functions</a:t>
            </a:r>
          </a:p>
        </p:txBody>
      </p:sp>
      <p:sp>
        <p:nvSpPr>
          <p:cNvPr id="14" name="TextBox 13"/>
          <p:cNvSpPr txBox="1"/>
          <p:nvPr/>
        </p:nvSpPr>
        <p:spPr>
          <a:xfrm>
            <a:off x="311700" y="619047"/>
            <a:ext cx="8500279" cy="738664"/>
          </a:xfrm>
          <a:prstGeom prst="rect">
            <a:avLst/>
          </a:prstGeom>
          <a:noFill/>
        </p:spPr>
        <p:txBody>
          <a:bodyPr wrap="square" rtlCol="0">
            <a:spAutoFit/>
          </a:bodyPr>
          <a:lstStyle/>
          <a:p>
            <a:r>
              <a:rPr lang="en-US"/>
              <a:t>With goods and services sourced globally from approximately 90 countries around the world, </a:t>
            </a:r>
            <a:r>
              <a:rPr lang="en-US" b="1"/>
              <a:t>ethical buying and selling </a:t>
            </a:r>
            <a:r>
              <a:rPr lang="en-US"/>
              <a:t>are integral to the company’s social, ethical and environmental performance. A bold strategy is necessary to continue and improve on the company’s current initiatives.</a:t>
            </a:r>
          </a:p>
        </p:txBody>
      </p:sp>
      <p:sp>
        <p:nvSpPr>
          <p:cNvPr id="24" name="Rectangle 23"/>
          <p:cNvSpPr/>
          <p:nvPr/>
        </p:nvSpPr>
        <p:spPr>
          <a:xfrm>
            <a:off x="0" y="1357711"/>
            <a:ext cx="9144001" cy="307777"/>
          </a:xfrm>
          <a:prstGeom prst="rect">
            <a:avLst/>
          </a:prstGeom>
          <a:solidFill>
            <a:srgbClr val="FF0000"/>
          </a:solidFill>
        </p:spPr>
        <p:txBody>
          <a:bodyPr wrap="square">
            <a:spAutoFit/>
          </a:bodyPr>
          <a:lstStyle/>
          <a:p>
            <a:pPr algn="ctr"/>
            <a:r>
              <a:rPr lang="en-US" b="1">
                <a:solidFill>
                  <a:schemeClr val="bg1"/>
                </a:solidFill>
                <a:latin typeface="Arial" panose="020B0604020202020204" pitchFamily="34" charset="0"/>
                <a:ea typeface="Calibri" panose="020F0502020204030204" pitchFamily="34" charset="0"/>
                <a:cs typeface="Times New Roman" panose="02020603050405020304" pitchFamily="18" charset="0"/>
              </a:rPr>
              <a:t>Senior Management, Strategy &amp; Governance</a:t>
            </a:r>
            <a:endParaRPr lang="en-US" sz="105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4" name="TextBox 33"/>
          <p:cNvSpPr txBox="1"/>
          <p:nvPr/>
        </p:nvSpPr>
        <p:spPr>
          <a:xfrm>
            <a:off x="2827768" y="1731378"/>
            <a:ext cx="6189232" cy="2893100"/>
          </a:xfrm>
          <a:prstGeom prst="rect">
            <a:avLst/>
          </a:prstGeom>
          <a:noFill/>
        </p:spPr>
        <p:txBody>
          <a:bodyPr wrap="square" rtlCol="0">
            <a:spAutoFit/>
          </a:bodyPr>
          <a:lstStyle/>
          <a:p>
            <a:r>
              <a:rPr lang="en-US" b="1"/>
              <a:t>Senior Management / Strategy: </a:t>
            </a:r>
            <a:r>
              <a:rPr lang="en-US"/>
              <a:t>For senior management, the focus is on value creation for CTC’s customers, employees, communities, suppliers and shareholders. This process is circular in its progression and can be exemplified when tackling sustainability challenges such as with ethical buying and selling initiatives. As such, we propose the following:</a:t>
            </a:r>
          </a:p>
          <a:p>
            <a:pPr marL="171450" lvl="0" indent="-171450">
              <a:buFont typeface="Arial" panose="020B0604020202020204" pitchFamily="34" charset="0"/>
              <a:buChar char="•"/>
            </a:pPr>
            <a:r>
              <a:rPr lang="en-US"/>
              <a:t>Create greater strategic vision and long term sustainability planning for and by senior management </a:t>
            </a:r>
          </a:p>
          <a:p>
            <a:pPr marL="171450" lvl="0" indent="-171450">
              <a:buFont typeface="Arial" panose="020B0604020202020204" pitchFamily="34" charset="0"/>
              <a:buChar char="•"/>
            </a:pPr>
            <a:r>
              <a:rPr lang="en-US"/>
              <a:t>Integrate sustainability initiatives / goals into cross functional business units </a:t>
            </a:r>
          </a:p>
          <a:p>
            <a:pPr lvl="0"/>
            <a:r>
              <a:rPr lang="en-US"/>
              <a:t>         - While managing costs, increasing operational efficiencies and       </a:t>
            </a:r>
          </a:p>
          <a:p>
            <a:pPr lvl="0"/>
            <a:r>
              <a:rPr lang="en-US"/>
              <a:t>           increasing revenue from business sustainability initiatives</a:t>
            </a:r>
          </a:p>
          <a:p>
            <a:pPr lvl="0"/>
            <a:r>
              <a:rPr lang="en-US"/>
              <a:t>         - Find markets that will assist in working towards these goals  </a:t>
            </a:r>
          </a:p>
          <a:p>
            <a:pPr marL="171450" lvl="0" indent="-171450">
              <a:buFont typeface="Arial" panose="020B0604020202020204" pitchFamily="34" charset="0"/>
              <a:buChar char="•"/>
            </a:pPr>
            <a:endParaRPr lang="en-US"/>
          </a:p>
        </p:txBody>
      </p:sp>
      <p:pic>
        <p:nvPicPr>
          <p:cNvPr id="7170" name="Picture 2" descr="Retailer Canadian Tire recently reappointed Stephen Wetmore as its chief executiv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831988"/>
            <a:ext cx="2827768" cy="212082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42179" y="4452167"/>
            <a:ext cx="8527774" cy="2031325"/>
          </a:xfrm>
          <a:prstGeom prst="rect">
            <a:avLst/>
          </a:prstGeom>
        </p:spPr>
        <p:txBody>
          <a:bodyPr wrap="square">
            <a:spAutoFit/>
          </a:bodyPr>
          <a:lstStyle/>
          <a:p>
            <a:pPr marL="171450" lvl="0" indent="-171450">
              <a:buFont typeface="Arial" panose="020B0604020202020204" pitchFamily="34" charset="0"/>
              <a:buChar char="•"/>
            </a:pPr>
            <a:r>
              <a:rPr lang="en-US"/>
              <a:t>Innovate with new strategic frameworks, such as the Blue Ocean strategy </a:t>
            </a:r>
          </a:p>
          <a:p>
            <a:pPr lvl="1"/>
            <a:r>
              <a:rPr lang="en-US"/>
              <a:t>         - By means of creating a new market space with low pricing and high differentiation through ethical </a:t>
            </a:r>
          </a:p>
          <a:p>
            <a:pPr lvl="1"/>
            <a:r>
              <a:rPr lang="en-US"/>
              <a:t>           sourcing and selling</a:t>
            </a:r>
          </a:p>
          <a:p>
            <a:pPr marL="171450" lvl="0" indent="-171450">
              <a:buFont typeface="Arial" panose="020B0604020202020204" pitchFamily="34" charset="0"/>
              <a:buChar char="•"/>
            </a:pPr>
            <a:r>
              <a:rPr lang="en-US"/>
              <a:t>Seek out partnerships with retailers who have implemented stringent ethical sourcing strategies to share knowledge</a:t>
            </a:r>
          </a:p>
          <a:p>
            <a:pPr marL="171450" lvl="0" indent="-171450">
              <a:buFont typeface="Arial" panose="020B0604020202020204" pitchFamily="34" charset="0"/>
              <a:buChar char="•"/>
            </a:pPr>
            <a:r>
              <a:rPr lang="en-US"/>
              <a:t>Seek out opportunities to market the company as having the most developed ethical sourcing policies in Canada</a:t>
            </a:r>
          </a:p>
          <a:p>
            <a:pPr marL="171450" lvl="0" indent="-171450">
              <a:buFont typeface="Arial" panose="020B0604020202020204" pitchFamily="34" charset="0"/>
              <a:buChar char="•"/>
            </a:pPr>
            <a:r>
              <a:rPr lang="en-US"/>
              <a:t>Walk the talk, leading by example management will be necessary to show the rest of the staff to apply similar principles in their own lives (i.e. wearing only ethically sourced clothing).</a:t>
            </a:r>
          </a:p>
        </p:txBody>
      </p:sp>
      <p:sp>
        <p:nvSpPr>
          <p:cNvPr id="13" name="TextBox 12"/>
          <p:cNvSpPr txBox="1"/>
          <p:nvPr/>
        </p:nvSpPr>
        <p:spPr>
          <a:xfrm>
            <a:off x="-48215" y="4028593"/>
            <a:ext cx="3560041" cy="276999"/>
          </a:xfrm>
          <a:prstGeom prst="rect">
            <a:avLst/>
          </a:prstGeom>
          <a:noFill/>
        </p:spPr>
        <p:txBody>
          <a:bodyPr wrap="square" rtlCol="0">
            <a:spAutoFit/>
          </a:bodyPr>
          <a:lstStyle/>
          <a:p>
            <a:r>
              <a:rPr lang="en-US" sz="1200" i="1"/>
              <a:t>Stephen Wetmore, Canadian Tire CEO (CTC)</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grpSp>
        <p:nvGrpSpPr>
          <p:cNvPr id="8" name="Group 7"/>
          <p:cNvGrpSpPr/>
          <p:nvPr/>
        </p:nvGrpSpPr>
        <p:grpSpPr>
          <a:xfrm>
            <a:off x="8322907" y="6164803"/>
            <a:ext cx="694093" cy="627838"/>
            <a:chOff x="8322907" y="6164803"/>
            <a:chExt cx="694093" cy="627838"/>
          </a:xfrm>
        </p:grpSpPr>
        <p:pic>
          <p:nvPicPr>
            <p:cNvPr id="9" name="Picture 8"/>
            <p:cNvPicPr>
              <a:picLocks noChangeAspect="1"/>
            </p:cNvPicPr>
            <p:nvPr/>
          </p:nvPicPr>
          <p:blipFill>
            <a:blip r:embed="rId3"/>
            <a:stretch>
              <a:fillRect/>
            </a:stretch>
          </p:blipFill>
          <p:spPr>
            <a:xfrm>
              <a:off x="8322907" y="6164803"/>
              <a:ext cx="694093" cy="627838"/>
            </a:xfrm>
            <a:prstGeom prst="rect">
              <a:avLst/>
            </a:prstGeom>
          </p:spPr>
        </p:pic>
        <p:sp>
          <p:nvSpPr>
            <p:cNvPr id="10" name="TextBox 9"/>
            <p:cNvSpPr txBox="1"/>
            <p:nvPr/>
          </p:nvSpPr>
          <p:spPr>
            <a:xfrm>
              <a:off x="8527927" y="6324834"/>
              <a:ext cx="284052" cy="307777"/>
            </a:xfrm>
            <a:prstGeom prst="rect">
              <a:avLst/>
            </a:prstGeom>
            <a:noFill/>
          </p:spPr>
          <p:txBody>
            <a:bodyPr wrap="none" rtlCol="0">
              <a:spAutoFit/>
            </a:bodyPr>
            <a:lstStyle/>
            <a:p>
              <a:pPr algn="ctr"/>
              <a:r>
                <a:rPr lang="en-US" b="1">
                  <a:solidFill>
                    <a:schemeClr val="bg1"/>
                  </a:solidFill>
                </a:rPr>
                <a:t>6</a:t>
              </a:r>
            </a:p>
          </p:txBody>
        </p:sp>
      </p:grpSp>
      <p:sp>
        <p:nvSpPr>
          <p:cNvPr id="12" name="Shape 184"/>
          <p:cNvSpPr txBox="1">
            <a:spLocks noGrp="1"/>
          </p:cNvSpPr>
          <p:nvPr>
            <p:ph type="title"/>
          </p:nvPr>
        </p:nvSpPr>
        <p:spPr>
          <a:xfrm>
            <a:off x="1" y="66467"/>
            <a:ext cx="9144000" cy="552580"/>
          </a:xfrm>
          <a:prstGeom prst="rect">
            <a:avLst/>
          </a:prstGeom>
        </p:spPr>
        <p:txBody>
          <a:bodyPr lIns="91425" tIns="91425" rIns="91425" bIns="91425" anchor="t" anchorCtr="0">
            <a:noAutofit/>
          </a:bodyPr>
          <a:lstStyle/>
          <a:p>
            <a:pPr lvl="0">
              <a:spcBef>
                <a:spcPts val="0"/>
              </a:spcBef>
              <a:buNone/>
            </a:pPr>
            <a:r>
              <a:rPr lang="en" sz="2200" u="sng"/>
              <a:t>4. Solutions through Business Functions</a:t>
            </a:r>
          </a:p>
        </p:txBody>
      </p:sp>
      <p:sp>
        <p:nvSpPr>
          <p:cNvPr id="34" name="TextBox 33"/>
          <p:cNvSpPr txBox="1"/>
          <p:nvPr/>
        </p:nvSpPr>
        <p:spPr>
          <a:xfrm>
            <a:off x="133563" y="998856"/>
            <a:ext cx="8883436" cy="2031325"/>
          </a:xfrm>
          <a:prstGeom prst="rect">
            <a:avLst/>
          </a:prstGeom>
          <a:noFill/>
        </p:spPr>
        <p:txBody>
          <a:bodyPr wrap="square" rtlCol="0">
            <a:spAutoFit/>
          </a:bodyPr>
          <a:lstStyle/>
          <a:p>
            <a:r>
              <a:rPr lang="en-US" b="1"/>
              <a:t>Governance:</a:t>
            </a:r>
            <a:r>
              <a:rPr lang="en-US"/>
              <a:t> </a:t>
            </a:r>
          </a:p>
          <a:p>
            <a:pPr marL="171450" indent="-171450">
              <a:buFont typeface="Arial" panose="020B0604020202020204" pitchFamily="34" charset="0"/>
              <a:buChar char="•"/>
            </a:pPr>
            <a:r>
              <a:rPr lang="en-US"/>
              <a:t>Select a board of directors from a balanced set of stakeholders who best support the execution of CTC’s sustainability strategies</a:t>
            </a:r>
          </a:p>
          <a:p>
            <a:pPr marL="171450" lvl="0" indent="-171450">
              <a:buFont typeface="Arial" panose="020B0604020202020204" pitchFamily="34" charset="0"/>
              <a:buChar char="•"/>
            </a:pPr>
            <a:r>
              <a:rPr lang="en-US"/>
              <a:t>Oversee continued development of policy frameworks governing Codes of Conduct such as with the Supplier Code of Business Conduct</a:t>
            </a:r>
          </a:p>
          <a:p>
            <a:pPr marL="171450" lvl="0" indent="-171450">
              <a:buFont typeface="Arial" panose="020B0604020202020204" pitchFamily="34" charset="0"/>
              <a:buChar char="•"/>
            </a:pPr>
            <a:r>
              <a:rPr lang="en-US"/>
              <a:t>Develop internal governance mechanisms to drive sustainability initiatives. These controls are instrumental in monitoring and measuring progress of these initiatives and taking corrective actions when required</a:t>
            </a:r>
          </a:p>
          <a:p>
            <a:pPr marL="171450" lvl="0" indent="-171450">
              <a:buFont typeface="Arial" panose="020B0604020202020204" pitchFamily="34" charset="0"/>
              <a:buChar char="•"/>
            </a:pPr>
            <a:r>
              <a:rPr lang="en-US"/>
              <a:t>Communicate the company’s vision with all employee levels, and set standards and rewards for those employees advancing sustainability initiatives.</a:t>
            </a:r>
          </a:p>
        </p:txBody>
      </p:sp>
      <p:sp>
        <p:nvSpPr>
          <p:cNvPr id="11" name="Rectangle 10"/>
          <p:cNvSpPr/>
          <p:nvPr/>
        </p:nvSpPr>
        <p:spPr>
          <a:xfrm>
            <a:off x="1" y="538128"/>
            <a:ext cx="9144001" cy="307777"/>
          </a:xfrm>
          <a:prstGeom prst="rect">
            <a:avLst/>
          </a:prstGeom>
          <a:solidFill>
            <a:srgbClr val="FF0000"/>
          </a:solidFill>
        </p:spPr>
        <p:txBody>
          <a:bodyPr wrap="square">
            <a:spAutoFit/>
          </a:bodyPr>
          <a:lstStyle/>
          <a:p>
            <a:pPr algn="ctr"/>
            <a:r>
              <a:rPr lang="en-US" b="1">
                <a:solidFill>
                  <a:schemeClr val="bg1"/>
                </a:solidFill>
                <a:latin typeface="Arial" panose="020B0604020202020204" pitchFamily="34" charset="0"/>
                <a:ea typeface="Calibri" panose="020F0502020204030204" pitchFamily="34" charset="0"/>
                <a:cs typeface="Times New Roman" panose="02020603050405020304" pitchFamily="18" charset="0"/>
              </a:rPr>
              <a:t>Senior Management, Strategy &amp; Governance (cont.)</a:t>
            </a:r>
            <a:endParaRPr lang="en-US" sz="105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4"/>
          <a:stretch>
            <a:fillRect/>
          </a:stretch>
        </p:blipFill>
        <p:spPr>
          <a:xfrm>
            <a:off x="1041622" y="3193752"/>
            <a:ext cx="7060757" cy="2807479"/>
          </a:xfrm>
          <a:prstGeom prst="rect">
            <a:avLst/>
          </a:prstGeom>
        </p:spPr>
      </p:pic>
      <p:sp>
        <p:nvSpPr>
          <p:cNvPr id="13" name="TextBox 12"/>
          <p:cNvSpPr txBox="1"/>
          <p:nvPr/>
        </p:nvSpPr>
        <p:spPr>
          <a:xfrm>
            <a:off x="958671" y="6041691"/>
            <a:ext cx="7159215" cy="461665"/>
          </a:xfrm>
          <a:prstGeom prst="rect">
            <a:avLst/>
          </a:prstGeom>
          <a:noFill/>
        </p:spPr>
        <p:txBody>
          <a:bodyPr wrap="square" rtlCol="0">
            <a:spAutoFit/>
          </a:bodyPr>
          <a:lstStyle/>
          <a:p>
            <a:r>
              <a:rPr lang="en-US" sz="1200" i="1"/>
              <a:t>Maureen Sabia, Chairman of the Board at Canadian Tire Corporation, as seen from a screen capture of CTC’s website (CTC)</a:t>
            </a:r>
          </a:p>
        </p:txBody>
      </p:sp>
    </p:spTree>
    <p:extLst>
      <p:ext uri="{BB962C8B-B14F-4D97-AF65-F5344CB8AC3E}">
        <p14:creationId xmlns:p14="http://schemas.microsoft.com/office/powerpoint/2010/main" val="4451859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grpSp>
        <p:nvGrpSpPr>
          <p:cNvPr id="8" name="Group 7"/>
          <p:cNvGrpSpPr/>
          <p:nvPr/>
        </p:nvGrpSpPr>
        <p:grpSpPr>
          <a:xfrm>
            <a:off x="8322907" y="6164803"/>
            <a:ext cx="694093" cy="627838"/>
            <a:chOff x="8322907" y="6164803"/>
            <a:chExt cx="694093" cy="627838"/>
          </a:xfrm>
        </p:grpSpPr>
        <p:pic>
          <p:nvPicPr>
            <p:cNvPr id="9" name="Picture 8"/>
            <p:cNvPicPr>
              <a:picLocks noChangeAspect="1"/>
            </p:cNvPicPr>
            <p:nvPr/>
          </p:nvPicPr>
          <p:blipFill>
            <a:blip r:embed="rId3"/>
            <a:stretch>
              <a:fillRect/>
            </a:stretch>
          </p:blipFill>
          <p:spPr>
            <a:xfrm>
              <a:off x="8322907" y="6164803"/>
              <a:ext cx="694093" cy="627838"/>
            </a:xfrm>
            <a:prstGeom prst="rect">
              <a:avLst/>
            </a:prstGeom>
          </p:spPr>
        </p:pic>
        <p:sp>
          <p:nvSpPr>
            <p:cNvPr id="10" name="TextBox 9"/>
            <p:cNvSpPr txBox="1"/>
            <p:nvPr/>
          </p:nvSpPr>
          <p:spPr>
            <a:xfrm>
              <a:off x="8527927" y="6324834"/>
              <a:ext cx="284052" cy="307777"/>
            </a:xfrm>
            <a:prstGeom prst="rect">
              <a:avLst/>
            </a:prstGeom>
            <a:noFill/>
          </p:spPr>
          <p:txBody>
            <a:bodyPr wrap="none" rtlCol="0">
              <a:spAutoFit/>
            </a:bodyPr>
            <a:lstStyle/>
            <a:p>
              <a:pPr algn="ctr"/>
              <a:r>
                <a:rPr lang="en-US" b="1">
                  <a:solidFill>
                    <a:schemeClr val="bg1"/>
                  </a:solidFill>
                </a:rPr>
                <a:t>7</a:t>
              </a:r>
            </a:p>
          </p:txBody>
        </p:sp>
      </p:grpSp>
      <p:sp>
        <p:nvSpPr>
          <p:cNvPr id="12" name="Shape 184"/>
          <p:cNvSpPr txBox="1">
            <a:spLocks noGrp="1"/>
          </p:cNvSpPr>
          <p:nvPr>
            <p:ph type="title"/>
          </p:nvPr>
        </p:nvSpPr>
        <p:spPr>
          <a:xfrm>
            <a:off x="1" y="66467"/>
            <a:ext cx="9144000" cy="552580"/>
          </a:xfrm>
          <a:prstGeom prst="rect">
            <a:avLst/>
          </a:prstGeom>
        </p:spPr>
        <p:txBody>
          <a:bodyPr lIns="91425" tIns="91425" rIns="91425" bIns="91425" anchor="t" anchorCtr="0">
            <a:noAutofit/>
          </a:bodyPr>
          <a:lstStyle/>
          <a:p>
            <a:pPr lvl="0">
              <a:spcBef>
                <a:spcPts val="0"/>
              </a:spcBef>
              <a:buNone/>
            </a:pPr>
            <a:r>
              <a:rPr lang="en" sz="2200" u="sng"/>
              <a:t>4. Solutions through Business Functions (cont.)</a:t>
            </a:r>
          </a:p>
        </p:txBody>
      </p:sp>
      <p:sp>
        <p:nvSpPr>
          <p:cNvPr id="11" name="Rectangle 10"/>
          <p:cNvSpPr/>
          <p:nvPr/>
        </p:nvSpPr>
        <p:spPr>
          <a:xfrm>
            <a:off x="1" y="538128"/>
            <a:ext cx="9144001" cy="307777"/>
          </a:xfrm>
          <a:prstGeom prst="rect">
            <a:avLst/>
          </a:prstGeom>
          <a:solidFill>
            <a:srgbClr val="FF0000"/>
          </a:solidFill>
        </p:spPr>
        <p:txBody>
          <a:bodyPr wrap="square">
            <a:spAutoFit/>
          </a:bodyPr>
          <a:lstStyle/>
          <a:p>
            <a:pPr algn="ctr"/>
            <a:r>
              <a:rPr lang="en-US" b="1">
                <a:solidFill>
                  <a:schemeClr val="bg1"/>
                </a:solidFill>
              </a:rPr>
              <a:t>Procurement / Purchasing &amp; Supply Chain Management</a:t>
            </a:r>
            <a:endParaRPr lang="en-US">
              <a:solidFill>
                <a:schemeClr val="bg1"/>
              </a:solidFill>
            </a:endParaRPr>
          </a:p>
        </p:txBody>
      </p:sp>
      <p:sp>
        <p:nvSpPr>
          <p:cNvPr id="13" name="TextBox 12"/>
          <p:cNvSpPr txBox="1"/>
          <p:nvPr/>
        </p:nvSpPr>
        <p:spPr>
          <a:xfrm>
            <a:off x="2743199" y="901824"/>
            <a:ext cx="6270519" cy="5693866"/>
          </a:xfrm>
          <a:prstGeom prst="rect">
            <a:avLst/>
          </a:prstGeom>
          <a:noFill/>
        </p:spPr>
        <p:txBody>
          <a:bodyPr wrap="square" rtlCol="0">
            <a:spAutoFit/>
          </a:bodyPr>
          <a:lstStyle/>
          <a:p>
            <a:r>
              <a:rPr lang="en-US"/>
              <a:t>CTC works with suppliers throughout their entire global supply chain to ensure compliance with their Codes of Conduct. Products are responsibly sourced, manufactured, and transported according to the standards outlined in the company’s </a:t>
            </a:r>
            <a:r>
              <a:rPr lang="en-US" u="sng">
                <a:hlinkClick r:id="rId4"/>
              </a:rPr>
              <a:t>Supplier Code of Business Conduct (SCBC)</a:t>
            </a:r>
            <a:r>
              <a:rPr lang="en-US"/>
              <a:t> and their </a:t>
            </a:r>
            <a:r>
              <a:rPr lang="en-US" u="sng">
                <a:hlinkClick r:id="rId5"/>
              </a:rPr>
              <a:t>Business Social Compliance Initiative (BSCI)</a:t>
            </a:r>
            <a:r>
              <a:rPr lang="en-US"/>
              <a:t>. However, their procurement process and supply chain system can yet be further developed.</a:t>
            </a:r>
          </a:p>
          <a:p>
            <a:endParaRPr lang="en-US"/>
          </a:p>
          <a:p>
            <a:r>
              <a:rPr lang="en-US" b="1"/>
              <a:t>Procurement / Purchasing:</a:t>
            </a:r>
            <a:endParaRPr lang="en-US"/>
          </a:p>
          <a:p>
            <a:pPr marL="171450" lvl="0" indent="-171450">
              <a:buFont typeface="Arial" panose="020B0604020202020204" pitchFamily="34" charset="0"/>
              <a:buChar char="•"/>
            </a:pPr>
            <a:r>
              <a:rPr lang="en-CA"/>
              <a:t>Create supplier sustainability scorecards to systematically measure the sustainability of their various suppliers. The scorecards can measure energy and water use, recyclable materials, waste, and greenhouse gas emissions, employee health and safety of the entire supply chain</a:t>
            </a:r>
            <a:endParaRPr lang="en-US"/>
          </a:p>
          <a:p>
            <a:pPr marL="171450" lvl="0" indent="-171450">
              <a:buFont typeface="Arial" panose="020B0604020202020204" pitchFamily="34" charset="0"/>
              <a:buChar char="•"/>
            </a:pPr>
            <a:r>
              <a:rPr lang="en-US"/>
              <a:t>Through CTC’s procurement, continue to eliminate the use of harmful chemicals and pesticides throughout their entire manufacturing process</a:t>
            </a:r>
          </a:p>
          <a:p>
            <a:pPr marL="171450" lvl="0" indent="-171450">
              <a:buFont typeface="Arial" panose="020B0604020202020204" pitchFamily="34" charset="0"/>
              <a:buChar char="•"/>
            </a:pPr>
            <a:r>
              <a:rPr lang="en-US"/>
              <a:t>Diversify product portfolio by becoming more aware of local community vendors and Canadian Small Medium Enterprises (SMEs) while still maximizing opportunities for global sourcing  </a:t>
            </a:r>
          </a:p>
          <a:p>
            <a:pPr marL="171450" lvl="0" indent="-171450">
              <a:buFont typeface="Arial" panose="020B0604020202020204" pitchFamily="34" charset="0"/>
              <a:buChar char="•"/>
            </a:pPr>
            <a:r>
              <a:rPr lang="en-US"/>
              <a:t>Highlight CTC’s Ethical Sourcing initiative on the online procurement platform and supplier registration page to attract more sustainably focused suppliers</a:t>
            </a:r>
          </a:p>
          <a:p>
            <a:pPr lvl="3"/>
            <a:r>
              <a:rPr lang="en-US"/>
              <a:t>         - Currently, the online supplier registration page simply provides</a:t>
            </a:r>
          </a:p>
          <a:p>
            <a:pPr lvl="3"/>
            <a:r>
              <a:rPr lang="en-US"/>
              <a:t>           instruction on the procurement process using a registration database</a:t>
            </a:r>
          </a:p>
          <a:p>
            <a:pPr lvl="3"/>
            <a:r>
              <a:rPr lang="en-US"/>
              <a:t>           (</a:t>
            </a:r>
            <a:r>
              <a:rPr lang="en-US" i="1"/>
              <a:t>Vendor Gateway)</a:t>
            </a:r>
            <a:r>
              <a:rPr lang="en-US"/>
              <a:t> to source RFQs and Vendor contractual information </a:t>
            </a:r>
          </a:p>
          <a:p>
            <a:pPr marL="171450" lvl="0" indent="-171450">
              <a:buFont typeface="Arial" panose="020B0604020202020204" pitchFamily="34" charset="0"/>
              <a:buChar char="•"/>
            </a:pPr>
            <a:r>
              <a:rPr lang="en-US"/>
              <a:t>Implement a reward program for vendors who achieve 0 audit infractions on a consistent basis.</a:t>
            </a:r>
          </a:p>
          <a:p>
            <a:r>
              <a:rPr lang="en-US"/>
              <a:t> </a:t>
            </a:r>
          </a:p>
        </p:txBody>
      </p:sp>
      <p:pic>
        <p:nvPicPr>
          <p:cNvPr id="2" name="Picture 1"/>
          <p:cNvPicPr>
            <a:picLocks noChangeAspect="1"/>
          </p:cNvPicPr>
          <p:nvPr/>
        </p:nvPicPr>
        <p:blipFill>
          <a:blip r:embed="rId6"/>
          <a:stretch>
            <a:fillRect/>
          </a:stretch>
        </p:blipFill>
        <p:spPr>
          <a:xfrm>
            <a:off x="262413" y="1317566"/>
            <a:ext cx="1836731" cy="3472483"/>
          </a:xfrm>
          <a:prstGeom prst="rect">
            <a:avLst/>
          </a:prstGeom>
          <a:ln>
            <a:solidFill>
              <a:schemeClr val="bg1">
                <a:lumMod val="65000"/>
              </a:schemeClr>
            </a:solidFill>
          </a:ln>
        </p:spPr>
      </p:pic>
      <p:sp>
        <p:nvSpPr>
          <p:cNvPr id="15" name="TextBox 14"/>
          <p:cNvSpPr txBox="1"/>
          <p:nvPr/>
        </p:nvSpPr>
        <p:spPr>
          <a:xfrm>
            <a:off x="1" y="5003200"/>
            <a:ext cx="2456953" cy="830997"/>
          </a:xfrm>
          <a:prstGeom prst="rect">
            <a:avLst/>
          </a:prstGeom>
          <a:noFill/>
        </p:spPr>
        <p:txBody>
          <a:bodyPr wrap="square" rtlCol="0">
            <a:spAutoFit/>
          </a:bodyPr>
          <a:lstStyle/>
          <a:p>
            <a:r>
              <a:rPr lang="en-US" sz="1200" i="1"/>
              <a:t>An example of CTC’s sustainable supply chain program as outlined in the company’s 2015-2016 Sustainability Report (CTC)</a:t>
            </a:r>
          </a:p>
        </p:txBody>
      </p:sp>
    </p:spTree>
    <p:extLst>
      <p:ext uri="{BB962C8B-B14F-4D97-AF65-F5344CB8AC3E}">
        <p14:creationId xmlns:p14="http://schemas.microsoft.com/office/powerpoint/2010/main" val="21363607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grpSp>
        <p:nvGrpSpPr>
          <p:cNvPr id="8" name="Group 7"/>
          <p:cNvGrpSpPr/>
          <p:nvPr/>
        </p:nvGrpSpPr>
        <p:grpSpPr>
          <a:xfrm>
            <a:off x="8322907" y="6164803"/>
            <a:ext cx="694093" cy="627838"/>
            <a:chOff x="8322907" y="6164803"/>
            <a:chExt cx="694093" cy="627838"/>
          </a:xfrm>
        </p:grpSpPr>
        <p:pic>
          <p:nvPicPr>
            <p:cNvPr id="9" name="Picture 8"/>
            <p:cNvPicPr>
              <a:picLocks noChangeAspect="1"/>
            </p:cNvPicPr>
            <p:nvPr/>
          </p:nvPicPr>
          <p:blipFill>
            <a:blip r:embed="rId3"/>
            <a:stretch>
              <a:fillRect/>
            </a:stretch>
          </p:blipFill>
          <p:spPr>
            <a:xfrm>
              <a:off x="8322907" y="6164803"/>
              <a:ext cx="694093" cy="627838"/>
            </a:xfrm>
            <a:prstGeom prst="rect">
              <a:avLst/>
            </a:prstGeom>
          </p:spPr>
        </p:pic>
        <p:sp>
          <p:nvSpPr>
            <p:cNvPr id="10" name="TextBox 9"/>
            <p:cNvSpPr txBox="1"/>
            <p:nvPr/>
          </p:nvSpPr>
          <p:spPr>
            <a:xfrm>
              <a:off x="8527927" y="6324834"/>
              <a:ext cx="284052" cy="307777"/>
            </a:xfrm>
            <a:prstGeom prst="rect">
              <a:avLst/>
            </a:prstGeom>
            <a:noFill/>
          </p:spPr>
          <p:txBody>
            <a:bodyPr wrap="none" rtlCol="0">
              <a:spAutoFit/>
            </a:bodyPr>
            <a:lstStyle/>
            <a:p>
              <a:pPr algn="ctr"/>
              <a:r>
                <a:rPr lang="en-US" b="1">
                  <a:solidFill>
                    <a:schemeClr val="bg1"/>
                  </a:solidFill>
                </a:rPr>
                <a:t>8</a:t>
              </a:r>
            </a:p>
          </p:txBody>
        </p:sp>
      </p:grpSp>
      <p:sp>
        <p:nvSpPr>
          <p:cNvPr id="12" name="Shape 184"/>
          <p:cNvSpPr txBox="1">
            <a:spLocks noGrp="1"/>
          </p:cNvSpPr>
          <p:nvPr>
            <p:ph type="title"/>
          </p:nvPr>
        </p:nvSpPr>
        <p:spPr>
          <a:xfrm>
            <a:off x="1" y="66467"/>
            <a:ext cx="9144000" cy="552580"/>
          </a:xfrm>
          <a:prstGeom prst="rect">
            <a:avLst/>
          </a:prstGeom>
        </p:spPr>
        <p:txBody>
          <a:bodyPr lIns="91425" tIns="91425" rIns="91425" bIns="91425" anchor="t" anchorCtr="0">
            <a:noAutofit/>
          </a:bodyPr>
          <a:lstStyle/>
          <a:p>
            <a:pPr lvl="0">
              <a:spcBef>
                <a:spcPts val="0"/>
              </a:spcBef>
              <a:buNone/>
            </a:pPr>
            <a:r>
              <a:rPr lang="en" sz="2200" u="sng"/>
              <a:t>4. Solutions through Business Functions (cont.)</a:t>
            </a:r>
          </a:p>
        </p:txBody>
      </p:sp>
      <p:sp>
        <p:nvSpPr>
          <p:cNvPr id="11" name="Rectangle 10"/>
          <p:cNvSpPr/>
          <p:nvPr/>
        </p:nvSpPr>
        <p:spPr>
          <a:xfrm>
            <a:off x="1" y="538128"/>
            <a:ext cx="9144001" cy="307777"/>
          </a:xfrm>
          <a:prstGeom prst="rect">
            <a:avLst/>
          </a:prstGeom>
          <a:solidFill>
            <a:srgbClr val="FF0000"/>
          </a:solidFill>
        </p:spPr>
        <p:txBody>
          <a:bodyPr wrap="square">
            <a:spAutoFit/>
          </a:bodyPr>
          <a:lstStyle/>
          <a:p>
            <a:pPr algn="ctr"/>
            <a:r>
              <a:rPr lang="en-US" b="1">
                <a:solidFill>
                  <a:schemeClr val="bg1"/>
                </a:solidFill>
              </a:rPr>
              <a:t>Procurement / Purchasing &amp; Supply Chain Management (cont.)</a:t>
            </a:r>
            <a:endParaRPr lang="en-US">
              <a:solidFill>
                <a:schemeClr val="bg1"/>
              </a:solidFill>
            </a:endParaRPr>
          </a:p>
        </p:txBody>
      </p:sp>
      <p:sp>
        <p:nvSpPr>
          <p:cNvPr id="13" name="TextBox 12"/>
          <p:cNvSpPr txBox="1"/>
          <p:nvPr/>
        </p:nvSpPr>
        <p:spPr>
          <a:xfrm>
            <a:off x="3593227" y="1098807"/>
            <a:ext cx="4934700" cy="3323987"/>
          </a:xfrm>
          <a:prstGeom prst="rect">
            <a:avLst/>
          </a:prstGeom>
          <a:noFill/>
        </p:spPr>
        <p:txBody>
          <a:bodyPr wrap="square" rtlCol="0">
            <a:spAutoFit/>
          </a:bodyPr>
          <a:lstStyle/>
          <a:p>
            <a:r>
              <a:rPr lang="en-US" b="1"/>
              <a:t>Supply Chain Management:</a:t>
            </a:r>
            <a:endParaRPr lang="en-US"/>
          </a:p>
          <a:p>
            <a:pPr marL="171450" lvl="0" indent="-171450">
              <a:buFont typeface="Arial" panose="020B0604020202020204" pitchFamily="34" charset="0"/>
              <a:buChar char="•"/>
            </a:pPr>
            <a:r>
              <a:rPr lang="en-US"/>
              <a:t>Train suppliers and their employees on the implementation and compliance of CTC’s Codes of Conduct (SCBC and BSCI); this would also include the distribution of the codes to factory employees as well as its translation into the country language </a:t>
            </a:r>
          </a:p>
          <a:p>
            <a:pPr marL="171450" lvl="0" indent="-171450">
              <a:buFont typeface="Arial" panose="020B0604020202020204" pitchFamily="34" charset="0"/>
              <a:buChar char="•"/>
            </a:pPr>
            <a:r>
              <a:rPr lang="en-US"/>
              <a:t>Innovate and work with suppliers to help them find efficiencies and improve their environmental performance, through continued supplier engagement, training opportunities, and management site visits, and 3rd party audits</a:t>
            </a:r>
          </a:p>
          <a:p>
            <a:pPr marL="171450" lvl="0" indent="-171450">
              <a:buFont typeface="Arial" panose="020B0604020202020204" pitchFamily="34" charset="0"/>
              <a:buChar char="•"/>
            </a:pPr>
            <a:r>
              <a:rPr lang="en-US"/>
              <a:t>Monitor supply chain to bribe-proof it from foreign personnel looking to deviate from the company’s ethical sourcing values.</a:t>
            </a:r>
          </a:p>
          <a:p>
            <a:endParaRPr lang="en-US"/>
          </a:p>
        </p:txBody>
      </p:sp>
      <p:pic>
        <p:nvPicPr>
          <p:cNvPr id="2" name="Picture 1"/>
          <p:cNvPicPr>
            <a:picLocks noChangeAspect="1"/>
          </p:cNvPicPr>
          <p:nvPr/>
        </p:nvPicPr>
        <p:blipFill>
          <a:blip r:embed="rId4"/>
          <a:stretch>
            <a:fillRect/>
          </a:stretch>
        </p:blipFill>
        <p:spPr>
          <a:xfrm>
            <a:off x="278296" y="1098807"/>
            <a:ext cx="3098140" cy="3470744"/>
          </a:xfrm>
          <a:prstGeom prst="rect">
            <a:avLst/>
          </a:prstGeom>
          <a:ln>
            <a:solidFill>
              <a:schemeClr val="bg1">
                <a:lumMod val="65000"/>
              </a:schemeClr>
            </a:solidFill>
          </a:ln>
        </p:spPr>
      </p:pic>
      <p:sp>
        <p:nvSpPr>
          <p:cNvPr id="14" name="TextBox 13"/>
          <p:cNvSpPr txBox="1"/>
          <p:nvPr/>
        </p:nvSpPr>
        <p:spPr>
          <a:xfrm>
            <a:off x="245056" y="4680711"/>
            <a:ext cx="3164619" cy="461665"/>
          </a:xfrm>
          <a:prstGeom prst="rect">
            <a:avLst/>
          </a:prstGeom>
          <a:noFill/>
        </p:spPr>
        <p:txBody>
          <a:bodyPr wrap="square" rtlCol="0">
            <a:spAutoFit/>
          </a:bodyPr>
          <a:lstStyle/>
          <a:p>
            <a:r>
              <a:rPr lang="en-US" sz="1200" i="1"/>
              <a:t>CTC devoted a section to ethical sourcing in its 2015-2016 Sustainability Report (CTC)</a:t>
            </a:r>
          </a:p>
        </p:txBody>
      </p:sp>
    </p:spTree>
    <p:extLst>
      <p:ext uri="{BB962C8B-B14F-4D97-AF65-F5344CB8AC3E}">
        <p14:creationId xmlns:p14="http://schemas.microsoft.com/office/powerpoint/2010/main" val="1325903590"/>
      </p:ext>
    </p:extLst>
  </p:cSld>
  <p:clrMapOvr>
    <a:masterClrMapping/>
  </p:clrMapOvr>
</p:sld>
</file>

<file path=ppt/theme/theme1.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854</TotalTime>
  <Words>3497</Words>
  <Application>Microsoft Office PowerPoint</Application>
  <PresentationFormat>On-screen Show (4:3)</PresentationFormat>
  <Paragraphs>329</Paragraphs>
  <Slides>18</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Times New Roman</vt:lpstr>
      <vt:lpstr>Verdana</vt:lpstr>
      <vt:lpstr>simple-light-2</vt:lpstr>
      <vt:lpstr>Sustainability Issues and Opportunities</vt:lpstr>
      <vt:lpstr>Agenda</vt:lpstr>
      <vt:lpstr>2. Analysis of Current Social, Ecological, and Economic Interactions</vt:lpstr>
      <vt:lpstr>3. Sustainability Issues</vt:lpstr>
      <vt:lpstr>3. Sustainability Issues (cont.)</vt:lpstr>
      <vt:lpstr>4. Solutions through Business Functions</vt:lpstr>
      <vt:lpstr>4. Solutions through Business Functions</vt:lpstr>
      <vt:lpstr>4. Solutions through Business Functions (cont.)</vt:lpstr>
      <vt:lpstr>4. Solutions through Business Functions (cont.)</vt:lpstr>
      <vt:lpstr>4. Solutions through Business Functions (cont.)</vt:lpstr>
      <vt:lpstr>4. Solutions through Business Functions (cont.)</vt:lpstr>
      <vt:lpstr>4. Solutions through Business Functions (cont.)</vt:lpstr>
      <vt:lpstr>4. Solutions through Business Functions (cont.)</vt:lpstr>
      <vt:lpstr>4. Solutions through Business Functions (cont.)</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Sustainability Issues and Opportunities</dc:title>
  <dc:creator>Josephine Pham</dc:creator>
  <cp:lastModifiedBy>Josephine Pham</cp:lastModifiedBy>
  <cp:revision>78</cp:revision>
  <dcterms:modified xsi:type="dcterms:W3CDTF">2016-11-27T23:33:15Z</dcterms:modified>
</cp:coreProperties>
</file>